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Lst>
  <p:sldSz cy="5143500" cx="9144000"/>
  <p:notesSz cx="6858000" cy="9144000"/>
  <p:embeddedFontLst>
    <p:embeddedFont>
      <p:font typeface="Raleway"/>
      <p:regular r:id="rId65"/>
      <p:bold r:id="rId66"/>
      <p:italic r:id="rId67"/>
      <p:boldItalic r:id="rId68"/>
    </p:embeddedFont>
    <p:embeddedFont>
      <p:font typeface="Raleway Thin"/>
      <p:regular r:id="rId69"/>
      <p:bold r:id="rId70"/>
      <p:italic r:id="rId71"/>
      <p:boldItalic r:id="rId72"/>
    </p:embeddedFont>
    <p:embeddedFont>
      <p:font typeface="Helvetica Neue"/>
      <p:regular r:id="rId73"/>
      <p:bold r:id="rId74"/>
      <p:italic r:id="rId75"/>
      <p:boldItalic r:id="rId76"/>
    </p:embeddedFont>
    <p:embeddedFont>
      <p:font typeface="Open Sans"/>
      <p:regular r:id="rId77"/>
      <p:bold r:id="rId78"/>
      <p:italic r:id="rId79"/>
      <p:boldItalic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HelveticaNeue-regular.fntdata"/><Relationship Id="rId72" Type="http://schemas.openxmlformats.org/officeDocument/2006/relationships/font" Target="fonts/RalewayThin-boldItalic.fntdata"/><Relationship Id="rId31" Type="http://schemas.openxmlformats.org/officeDocument/2006/relationships/slide" Target="slides/slide26.xml"/><Relationship Id="rId75" Type="http://schemas.openxmlformats.org/officeDocument/2006/relationships/font" Target="fonts/HelveticaNeue-italic.fntdata"/><Relationship Id="rId30" Type="http://schemas.openxmlformats.org/officeDocument/2006/relationships/slide" Target="slides/slide25.xml"/><Relationship Id="rId74" Type="http://schemas.openxmlformats.org/officeDocument/2006/relationships/font" Target="fonts/HelveticaNeue-bold.fntdata"/><Relationship Id="rId33" Type="http://schemas.openxmlformats.org/officeDocument/2006/relationships/slide" Target="slides/slide28.xml"/><Relationship Id="rId77" Type="http://schemas.openxmlformats.org/officeDocument/2006/relationships/font" Target="fonts/OpenSans-regular.fntdata"/><Relationship Id="rId32" Type="http://schemas.openxmlformats.org/officeDocument/2006/relationships/slide" Target="slides/slide27.xml"/><Relationship Id="rId76" Type="http://schemas.openxmlformats.org/officeDocument/2006/relationships/font" Target="fonts/HelveticaNeue-boldItalic.fntdata"/><Relationship Id="rId35" Type="http://schemas.openxmlformats.org/officeDocument/2006/relationships/slide" Target="slides/slide30.xml"/><Relationship Id="rId79" Type="http://schemas.openxmlformats.org/officeDocument/2006/relationships/font" Target="fonts/OpenSans-italic.fntdata"/><Relationship Id="rId34" Type="http://schemas.openxmlformats.org/officeDocument/2006/relationships/slide" Target="slides/slide29.xml"/><Relationship Id="rId78" Type="http://schemas.openxmlformats.org/officeDocument/2006/relationships/font" Target="fonts/OpenSans-bold.fntdata"/><Relationship Id="rId71" Type="http://schemas.openxmlformats.org/officeDocument/2006/relationships/font" Target="fonts/RalewayThin-italic.fntdata"/><Relationship Id="rId70" Type="http://schemas.openxmlformats.org/officeDocument/2006/relationships/font" Target="fonts/RalewayThin-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Raleway-bold.fntdata"/><Relationship Id="rId21" Type="http://schemas.openxmlformats.org/officeDocument/2006/relationships/slide" Target="slides/slide16.xml"/><Relationship Id="rId65" Type="http://schemas.openxmlformats.org/officeDocument/2006/relationships/font" Target="fonts/Raleway-regular.fntdata"/><Relationship Id="rId24" Type="http://schemas.openxmlformats.org/officeDocument/2006/relationships/slide" Target="slides/slide19.xml"/><Relationship Id="rId68" Type="http://schemas.openxmlformats.org/officeDocument/2006/relationships/font" Target="fonts/Raleway-boldItalic.fntdata"/><Relationship Id="rId23" Type="http://schemas.openxmlformats.org/officeDocument/2006/relationships/slide" Target="slides/slide18.xml"/><Relationship Id="rId67" Type="http://schemas.openxmlformats.org/officeDocument/2006/relationships/font" Target="fonts/Raleway-italic.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RalewayThin-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5cd5248531_1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5cd5248531_1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5cd5248531_1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5cd5248531_1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5cd5248531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cd5248531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5cd524853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cd524853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5cd5248531_1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cd5248531_1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5cd5248531_1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cd5248531_1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5cd5248531_3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5cd5248531_3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5cd5248531_1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cd5248531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5cd5248531_1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cd5248531_1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5cd5248531_1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cd5248531_1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5cd5248531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cd5248531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5cd5248531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cd5248531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5cd5248531_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5cd5248531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5cd5248531_2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5cd5248531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5cd5248531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5cd5248531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5cd5248531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5cd5248531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5cd5248531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5cd5248531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5cd5248531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5cd5248531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5cd5248531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5cd5248531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5cd5248531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5cd5248531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5cd5248531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5cd5248531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5cd5248531_1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cd5248531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5cd5248531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5cd5248531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5cd5248531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5cd5248531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5cd524853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5cd524853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5cd5248531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5cd5248531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5cd5248531_3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5cd5248531_3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5cd5248531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5cd5248531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5cd5248531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5cd5248531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5cd5248531_3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5cd5248531_3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5cd5248531_3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5cd5248531_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5cd5248531_2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5cd5248531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5cf6839ef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cf6839ef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5cd5248531_2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5cd5248531_2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5cd5248531_2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5cd5248531_2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5cd5248531_3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5cd5248531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5cd5248531_3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5cd5248531_3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5cd5248531_2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5cd5248531_2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5cd5248531_2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5cd5248531_2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5cd5248531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5cd5248531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5cd5248531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5cd5248531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5cd5248531_3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5cd5248531_3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5cd5248531_3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5cd5248531_3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5cd5248531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cd5248531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5cd5248531_3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5cd5248531_3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5cd5248531_1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5cd5248531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5cd5248531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5cd5248531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5cd5248531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5cd5248531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5cd5248531_3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5cd5248531_3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5cd5248531_3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5cd5248531_3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5cd5248531_3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5cd5248531_3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5cd5248531_3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5cd5248531_3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5cd5248531_3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5cd5248531_3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5cd5248531_3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5cd5248531_3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5cf6839ef4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cf6839ef4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5cf6839ef4_3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cf6839ef4_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5cd5248531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cd5248531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5cd5248531_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cd5248531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www.youtube.com/watch?v=kWPOyuoF7oA" TargetMode="Externa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www.youtube.com/watch?v=Z9qiWqRPrcw" TargetMode="Externa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6.jpg"/><Relationship Id="rId4" Type="http://schemas.openxmlformats.org/officeDocument/2006/relationships/hyperlink" Target="http://works.bepress.com/kmichael/178/"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9.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hyperlink" Target="http://www.youtube.com/watch?v=OQ5LnY21Hgc" TargetMode="External"/><Relationship Id="rId4" Type="http://schemas.openxmlformats.org/officeDocument/2006/relationships/image" Target="../media/image2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3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3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4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35.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45.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4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hyperlink" Target="http://www.alexanderhayes.com" TargetMode="External"/><Relationship Id="rId4" Type="http://schemas.openxmlformats.org/officeDocument/2006/relationships/hyperlink" Target="http://www.noongar.org.au/noongar-protocols" TargetMode="External"/><Relationship Id="rId5" Type="http://schemas.openxmlformats.org/officeDocument/2006/relationships/hyperlink" Target="https://www.alexanderhayes.com/journal/phd-research-summary" TargetMode="External"/><Relationship Id="rId6" Type="http://schemas.openxmlformats.org/officeDocument/2006/relationships/hyperlink" Target="https://www.freepik.co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hyperlink" Target="https://www.youtube.com/watch?v=kWPOyuoF7oA&amp;" TargetMode="External"/><Relationship Id="rId4" Type="http://schemas.openxmlformats.org/officeDocument/2006/relationships/hyperlink" Target="https://spectrum.ieee.org/geek-life/profiles/steve-mann-my-augmediated-life" TargetMode="External"/><Relationship Id="rId5" Type="http://schemas.openxmlformats.org/officeDocument/2006/relationships/hyperlink" Target="https://youtu.be/Z9qiWqRPrcw" TargetMode="External"/><Relationship Id="rId6" Type="http://schemas.openxmlformats.org/officeDocument/2006/relationships/hyperlink" Target="https://en.wikipedia.org/wiki/Gordon_Bell#/media/File:Gordon_Bell.jpg" TargetMode="External"/><Relationship Id="rId7" Type="http://schemas.openxmlformats.org/officeDocument/2006/relationships/hyperlink" Target="http://sites.ieee.org/istas-2013/"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hyperlink" Target="http://www.rogerclarke.com/DV/DVR.html" TargetMode="External"/><Relationship Id="rId4" Type="http://schemas.openxmlformats.org/officeDocument/2006/relationships/hyperlink" Target="http://dx.doi.org/10.1109/WMCS.2005.11" TargetMode="External"/><Relationship Id="rId5" Type="http://schemas.openxmlformats.org/officeDocument/2006/relationships/hyperlink" Target="http://uberveillance.com/definition" TargetMode="External"/><Relationship Id="rId6" Type="http://schemas.openxmlformats.org/officeDocument/2006/relationships/hyperlink" Target="https://bit.ly/2Xc6LjV" TargetMode="External"/><Relationship Id="rId7" Type="http://schemas.openxmlformats.org/officeDocument/2006/relationships/hyperlink" Target="https://www.biohax.tech/" TargetMode="External"/><Relationship Id="rId8" Type="http://schemas.openxmlformats.org/officeDocument/2006/relationships/hyperlink" Target="http://uberveillance.com/theme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hyperlink" Target="https://www.abc.net.au/news/2019-06-08/city-of-perth-rolls-out-new-facial-recognition-cctv-cameras/11147780"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hyperlink" Target="https://www.theguardian.com/technology/2019/jun/12/perth-councils-facial-recognition-trial-accused-of-blanket-surveillance" TargetMode="External"/><Relationship Id="rId4" Type="http://schemas.openxmlformats.org/officeDocument/2006/relationships/hyperlink" Target="https://www.abc.net.au/news/2019-06-08/officer-monitors-citywatch-cctv-surveillance-cameras-1/11191026" TargetMode="External"/><Relationship Id="rId5" Type="http://schemas.openxmlformats.org/officeDocument/2006/relationships/hyperlink" Target="https://www.heraldsun.com.au/news/national/perth-parking-inspectors-fitted-with-body-cameras/news-story/36ee278fd66dcfa8fb103d90e1ec2628" TargetMode="External"/><Relationship Id="rId6" Type="http://schemas.openxmlformats.org/officeDocument/2006/relationships/hyperlink" Target="https://www.mediastatements.wa.gov.au/Pages/McGowan/2019/03/Body-worn-cameras-to-be-deployed-to-frontline-officers.aspx" TargetMode="External"/><Relationship Id="rId7" Type="http://schemas.openxmlformats.org/officeDocument/2006/relationships/hyperlink" Target="https://www.perth.wa.gov.au/newsroom/featured-news/body-cameras-promote-safer-community"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hyperlink" Target="https://thewest.com.au/news/crime/commissioner-acts-to-give-wa-police-body-worn-cameras-ng-b88921149z" TargetMode="External"/><Relationship Id="rId4" Type="http://schemas.openxmlformats.org/officeDocument/2006/relationships/hyperlink" Target="https://youtu.be/OQ5LnY21Hgc" TargetMode="External"/><Relationship Id="rId9" Type="http://schemas.openxmlformats.org/officeDocument/2006/relationships/hyperlink" Target="https://en.wikipedia.org/wiki/Eric_Schmidt#/media/File:Eric_Schmidt_at_the_37th_G8_Summit_in_Deauville_037.jpg" TargetMode="External"/><Relationship Id="rId5" Type="http://schemas.openxmlformats.org/officeDocument/2006/relationships/hyperlink" Target="https://www.abc.net.au/news/2018-03-31/chinas-social-credit-system-punishes-untrustworthy-citizens/9596204" TargetMode="External"/><Relationship Id="rId6" Type="http://schemas.openxmlformats.org/officeDocument/2006/relationships/hyperlink" Target="http://www.socialcooling.com" TargetMode="External"/><Relationship Id="rId7" Type="http://schemas.openxmlformats.org/officeDocument/2006/relationships/hyperlink" Target="http://www.socialcooling.com" TargetMode="External"/><Relationship Id="rId8" Type="http://schemas.openxmlformats.org/officeDocument/2006/relationships/hyperlink" Target="https://en.wikipedia.org/wiki/Nothing_to_hide_argument"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hyperlink" Target="https://en.wikipedia.org/wiki/Nothing_to_hide_argument" TargetMode="External"/><Relationship Id="rId4" Type="http://schemas.openxmlformats.org/officeDocument/2006/relationships/hyperlink" Target="https://digitalrightswatch.org.au/" TargetMode="External"/><Relationship Id="rId5" Type="http://schemas.openxmlformats.org/officeDocument/2006/relationships/hyperlink" Target="https://www.eff.org/" TargetMode="External"/><Relationship Id="rId6" Type="http://schemas.openxmlformats.org/officeDocument/2006/relationships/hyperlink" Target="http://www.privacy.org.au" TargetMode="External"/><Relationship Id="rId7" Type="http://schemas.openxmlformats.org/officeDocument/2006/relationships/hyperlink" Target="http://www.socialcooling.com" TargetMode="External"/><Relationship Id="rId8" Type="http://schemas.openxmlformats.org/officeDocument/2006/relationships/hyperlink" Target="http://www.socialcooling.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mt="25000"/>
          </a:blip>
          <a:stretch>
            <a:fillRect/>
          </a:stretch>
        </p:blipFill>
        <p:spPr>
          <a:xfrm>
            <a:off x="-116500" y="-65525"/>
            <a:ext cx="9420677" cy="5299125"/>
          </a:xfrm>
          <a:prstGeom prst="rect">
            <a:avLst/>
          </a:prstGeom>
          <a:noFill/>
          <a:ln>
            <a:noFill/>
          </a:ln>
        </p:spPr>
      </p:pic>
      <p:sp>
        <p:nvSpPr>
          <p:cNvPr id="55" name="Google Shape;55;p13"/>
          <p:cNvSpPr txBox="1"/>
          <p:nvPr>
            <p:ph type="ctrTitle"/>
          </p:nvPr>
        </p:nvSpPr>
        <p:spPr>
          <a:xfrm>
            <a:off x="311700" y="744575"/>
            <a:ext cx="8520600" cy="1917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GB" sz="4800">
                <a:latin typeface="Raleway"/>
                <a:ea typeface="Raleway"/>
                <a:cs typeface="Raleway"/>
                <a:sym typeface="Raleway"/>
              </a:rPr>
              <a:t>Power &amp; Surveillance</a:t>
            </a:r>
            <a:endParaRPr b="1" sz="4800">
              <a:latin typeface="Raleway"/>
              <a:ea typeface="Raleway"/>
              <a:cs typeface="Raleway"/>
              <a:sym typeface="Raleway"/>
            </a:endParaRPr>
          </a:p>
        </p:txBody>
      </p:sp>
      <p:sp>
        <p:nvSpPr>
          <p:cNvPr id="56" name="Google Shape;56;p13"/>
          <p:cNvSpPr txBox="1"/>
          <p:nvPr>
            <p:ph idx="1" type="subTitle"/>
          </p:nvPr>
        </p:nvSpPr>
        <p:spPr>
          <a:xfrm>
            <a:off x="311700" y="2661875"/>
            <a:ext cx="8520600" cy="96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rgbClr val="D9D9D9"/>
                </a:solidFill>
                <a:latin typeface="Raleway"/>
                <a:ea typeface="Raleway"/>
                <a:cs typeface="Raleway"/>
                <a:sym typeface="Raleway"/>
              </a:rPr>
              <a:t>SAE Creative Institute, Perth, Western Australia</a:t>
            </a:r>
            <a:endParaRPr sz="1800">
              <a:solidFill>
                <a:srgbClr val="D9D9D9"/>
              </a:solidFill>
              <a:latin typeface="Raleway"/>
              <a:ea typeface="Raleway"/>
              <a:cs typeface="Raleway"/>
              <a:sym typeface="Raleway"/>
            </a:endParaRPr>
          </a:p>
          <a:p>
            <a:pPr indent="0" lvl="0" marL="0" rtl="0" algn="ctr">
              <a:spcBef>
                <a:spcPts val="0"/>
              </a:spcBef>
              <a:spcAft>
                <a:spcPts val="0"/>
              </a:spcAft>
              <a:buNone/>
            </a:pPr>
            <a:r>
              <a:t/>
            </a:r>
            <a:endParaRPr sz="2400"/>
          </a:p>
          <a:p>
            <a:pPr indent="0" lvl="0" marL="0" rtl="0" algn="ctr">
              <a:spcBef>
                <a:spcPts val="0"/>
              </a:spcBef>
              <a:spcAft>
                <a:spcPts val="0"/>
              </a:spcAft>
              <a:buNone/>
            </a:pPr>
            <a:r>
              <a:rPr lang="en-GB" sz="1600">
                <a:solidFill>
                  <a:srgbClr val="B7B7B7"/>
                </a:solidFill>
              </a:rPr>
              <a:t>5th July 2019</a:t>
            </a:r>
            <a:endParaRPr sz="1600">
              <a:solidFill>
                <a:srgbClr val="B7B7B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7" name="Shape 117"/>
        <p:cNvGrpSpPr/>
        <p:nvPr/>
      </p:nvGrpSpPr>
      <p:grpSpPr>
        <a:xfrm>
          <a:off x="0" y="0"/>
          <a:ext cx="0" cy="0"/>
          <a:chOff x="0" y="0"/>
          <a:chExt cx="0" cy="0"/>
        </a:xfrm>
      </p:grpSpPr>
      <p:pic>
        <p:nvPicPr>
          <p:cNvPr id="118" name="Google Shape;118;p22"/>
          <p:cNvPicPr preferRelativeResize="0"/>
          <p:nvPr/>
        </p:nvPicPr>
        <p:blipFill>
          <a:blip r:embed="rId3">
            <a:alphaModFix/>
          </a:blip>
          <a:stretch>
            <a:fillRect/>
          </a:stretch>
        </p:blipFill>
        <p:spPr>
          <a:xfrm>
            <a:off x="4" y="0"/>
            <a:ext cx="9143981" cy="5143500"/>
          </a:xfrm>
          <a:prstGeom prst="rect">
            <a:avLst/>
          </a:prstGeom>
          <a:noFill/>
          <a:ln>
            <a:noFill/>
          </a:ln>
        </p:spPr>
      </p:pic>
      <p:sp>
        <p:nvSpPr>
          <p:cNvPr id="119" name="Google Shape;119;p22"/>
          <p:cNvSpPr txBox="1"/>
          <p:nvPr/>
        </p:nvSpPr>
        <p:spPr>
          <a:xfrm>
            <a:off x="3835025" y="326700"/>
            <a:ext cx="1656300" cy="5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Raleway"/>
                <a:ea typeface="Raleway"/>
                <a:cs typeface="Raleway"/>
                <a:sym typeface="Raleway"/>
              </a:rPr>
              <a:t>SURVEILLANCE</a:t>
            </a:r>
            <a:endParaRPr b="1">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3" name="Shape 123"/>
        <p:cNvGrpSpPr/>
        <p:nvPr/>
      </p:nvGrpSpPr>
      <p:grpSpPr>
        <a:xfrm>
          <a:off x="0" y="0"/>
          <a:ext cx="0" cy="0"/>
          <a:chOff x="0" y="0"/>
          <a:chExt cx="0" cy="0"/>
        </a:xfrm>
      </p:grpSpPr>
      <p:pic>
        <p:nvPicPr>
          <p:cNvPr descr="Social Media Surveillance: The View Each Way&#10;David Lyon, Surveillance Studies Centre, Queen's University, Canada&#10;Research: David Lyon and Emily Smith, Surveillance Studies Centre, Queen's University&#10;International Public Opinion Survey: VisionCritical, in conjunction with the SSC, 2012.&#10;Video made for the JSPS Project, Meiji University, Tokyo 2012" id="124" name="Google Shape;124;p23" title="David Lyon - Social Media Surveillance: The View Each Way">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
        <p:nvSpPr>
          <p:cNvPr id="125" name="Google Shape;125;p23"/>
          <p:cNvSpPr txBox="1"/>
          <p:nvPr/>
        </p:nvSpPr>
        <p:spPr>
          <a:xfrm>
            <a:off x="1537550" y="4529250"/>
            <a:ext cx="6234900" cy="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3F3F3"/>
                </a:solidFill>
              </a:rPr>
              <a:t>David Lyon</a:t>
            </a:r>
            <a:r>
              <a:rPr lang="en-GB">
                <a:solidFill>
                  <a:srgbClr val="F3F3F3"/>
                </a:solidFill>
              </a:rPr>
              <a:t> - The Surveillance Studies Centre, Queen’s University, Canada</a:t>
            </a:r>
            <a:endParaRPr>
              <a:solidFill>
                <a:srgbClr val="F3F3F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9" name="Shape 129"/>
        <p:cNvGrpSpPr/>
        <p:nvPr/>
      </p:nvGrpSpPr>
      <p:grpSpPr>
        <a:xfrm>
          <a:off x="0" y="0"/>
          <a:ext cx="0" cy="0"/>
          <a:chOff x="0" y="0"/>
          <a:chExt cx="0" cy="0"/>
        </a:xfrm>
      </p:grpSpPr>
      <p:pic>
        <p:nvPicPr>
          <p:cNvPr id="130" name="Google Shape;130;p24"/>
          <p:cNvPicPr preferRelativeResize="0"/>
          <p:nvPr/>
        </p:nvPicPr>
        <p:blipFill>
          <a:blip r:embed="rId3">
            <a:alphaModFix/>
          </a:blip>
          <a:stretch>
            <a:fillRect/>
          </a:stretch>
        </p:blipFill>
        <p:spPr>
          <a:xfrm>
            <a:off x="0" y="-10"/>
            <a:ext cx="9144000" cy="5143511"/>
          </a:xfrm>
          <a:prstGeom prst="rect">
            <a:avLst/>
          </a:prstGeom>
          <a:noFill/>
          <a:ln>
            <a:noFill/>
          </a:ln>
        </p:spPr>
      </p:pic>
      <p:sp>
        <p:nvSpPr>
          <p:cNvPr id="131" name="Google Shape;131;p24"/>
          <p:cNvSpPr txBox="1"/>
          <p:nvPr/>
        </p:nvSpPr>
        <p:spPr>
          <a:xfrm>
            <a:off x="1215600" y="2061150"/>
            <a:ext cx="1785300" cy="5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Raleway"/>
                <a:ea typeface="Raleway"/>
                <a:cs typeface="Raleway"/>
                <a:sym typeface="Raleway"/>
              </a:rPr>
              <a:t>SOUSVEILLANCE</a:t>
            </a:r>
            <a:endParaRPr b="1">
              <a:latin typeface="Raleway"/>
              <a:ea typeface="Raleway"/>
              <a:cs typeface="Raleway"/>
              <a:sym typeface="Raleway"/>
            </a:endParaRPr>
          </a:p>
        </p:txBody>
      </p:sp>
      <p:sp>
        <p:nvSpPr>
          <p:cNvPr id="132" name="Google Shape;132;p24"/>
          <p:cNvSpPr txBox="1"/>
          <p:nvPr/>
        </p:nvSpPr>
        <p:spPr>
          <a:xfrm>
            <a:off x="3835025" y="326700"/>
            <a:ext cx="1656300" cy="5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Raleway"/>
                <a:ea typeface="Raleway"/>
                <a:cs typeface="Raleway"/>
                <a:sym typeface="Raleway"/>
              </a:rPr>
              <a:t>SURVEILLANCE</a:t>
            </a:r>
            <a:endParaRPr b="1">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36" name="Shape 136"/>
        <p:cNvGrpSpPr/>
        <p:nvPr/>
      </p:nvGrpSpPr>
      <p:grpSpPr>
        <a:xfrm>
          <a:off x="0" y="0"/>
          <a:ext cx="0" cy="0"/>
          <a:chOff x="0" y="0"/>
          <a:chExt cx="0" cy="0"/>
        </a:xfrm>
      </p:grpSpPr>
      <p:pic>
        <p:nvPicPr>
          <p:cNvPr id="137" name="Google Shape;137;p25"/>
          <p:cNvPicPr preferRelativeResize="0"/>
          <p:nvPr/>
        </p:nvPicPr>
        <p:blipFill>
          <a:blip r:embed="rId3">
            <a:alphaModFix/>
          </a:blip>
          <a:stretch>
            <a:fillRect/>
          </a:stretch>
        </p:blipFill>
        <p:spPr>
          <a:xfrm>
            <a:off x="2000250" y="0"/>
            <a:ext cx="5143500" cy="5143500"/>
          </a:xfrm>
          <a:prstGeom prst="rect">
            <a:avLst/>
          </a:prstGeom>
          <a:noFill/>
          <a:ln>
            <a:noFill/>
          </a:ln>
        </p:spPr>
      </p:pic>
      <p:sp>
        <p:nvSpPr>
          <p:cNvPr id="138" name="Google Shape;138;p25"/>
          <p:cNvSpPr txBox="1"/>
          <p:nvPr/>
        </p:nvSpPr>
        <p:spPr>
          <a:xfrm>
            <a:off x="2992025" y="4314800"/>
            <a:ext cx="60471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5"/>
          <p:cNvSpPr txBox="1"/>
          <p:nvPr/>
        </p:nvSpPr>
        <p:spPr>
          <a:xfrm rot="-5400000">
            <a:off x="6424950" y="2341150"/>
            <a:ext cx="4755600" cy="34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rgbClr val="666666"/>
                </a:solidFill>
              </a:rPr>
              <a:t>h</a:t>
            </a:r>
            <a:r>
              <a:rPr lang="en-GB" sz="1000">
                <a:solidFill>
                  <a:srgbClr val="666666"/>
                </a:solidFill>
              </a:rPr>
              <a:t>ttps://spectrum.ieee.org/geek-life/profiles/steve-mann-my-augmediated-life</a:t>
            </a:r>
            <a:endParaRPr sz="1000">
              <a:solidFill>
                <a:srgbClr val="66666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43" name="Shape 143"/>
        <p:cNvGrpSpPr/>
        <p:nvPr/>
      </p:nvGrpSpPr>
      <p:grpSpPr>
        <a:xfrm>
          <a:off x="0" y="0"/>
          <a:ext cx="0" cy="0"/>
          <a:chOff x="0" y="0"/>
          <a:chExt cx="0" cy="0"/>
        </a:xfrm>
      </p:grpSpPr>
      <p:sp>
        <p:nvSpPr>
          <p:cNvPr id="144" name="Google Shape;144;p26"/>
          <p:cNvSpPr txBox="1"/>
          <p:nvPr/>
        </p:nvSpPr>
        <p:spPr>
          <a:xfrm>
            <a:off x="2992025" y="4314800"/>
            <a:ext cx="60471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Steve Mann speaks at 2016 TEDx event in Toronto.  &#10; &#10;Some of the companies Steve Mann has founded with his students: &#10;Musical Instruments Using Water - www.splashtones.com &#10;Augmented Reality Glasses - www.metavision.com &#10;Brainwave-Sensing Headband - www.choosemuse.com &#10;&#10;&#10;Steve Mann is widely regarded as “The Father of Wearable Computing”. His work as an artist, scientist, designer, and inventor made Toronto the world's epicentre of wearable technologies in the 1980s. In 1992, Mann took an invention from Toronto to the Massachusetts Institute of Technology, founding the MIT Media Lab's Wearable Computing Group. Some of Mann's inventions include: the EyeTap Digital Eye Glass, predating the Google Glass by 30 years; the Smartwatch; HDR (High Dynamic Range) imaging; the Hydraulophone, the world's first musical instrument which makes music from water. Mann is Chief Scientist at Meta, a California-based company which raised 23 million to deliver AR glasses to the mass market. He is also Chief Scientist at the Creative Destruction Lab, a seed stage accelerator with Canada’s top angel investors. Mann received his PhD from MIT and is a tenured professor at the University of Toronto in various Engineering departments as well as in Computer Science and Forestry. &#10;&#10;This talk was given at a TEDx event using the TED conference format but independently organized by a local community. Learn more at http://ted.com/tedx" id="145" name="Google Shape;145;p26" title="The Father of Wearable Computing | Steve Mann | TEDxUTSC">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
        <p:nvSpPr>
          <p:cNvPr id="146" name="Google Shape;146;p26"/>
          <p:cNvSpPr txBox="1"/>
          <p:nvPr/>
        </p:nvSpPr>
        <p:spPr>
          <a:xfrm>
            <a:off x="1930650" y="4519550"/>
            <a:ext cx="5282700" cy="55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F3F3F3"/>
                </a:solidFill>
              </a:rPr>
              <a:t>Steve Mann - ‘Father Of Wearable Computing’ TEDxUTSC</a:t>
            </a:r>
            <a:endParaRPr>
              <a:solidFill>
                <a:srgbClr val="F3F3F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nvSpPr>
        <p:spPr>
          <a:xfrm rot="-5400000">
            <a:off x="6364850" y="2511150"/>
            <a:ext cx="4938600" cy="22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rgbClr val="666666"/>
                </a:solidFill>
              </a:rPr>
              <a:t>https://en.wikipedia.org/wiki/Gordon_Bell#/media/File:Gordon_Bell.jpg</a:t>
            </a:r>
            <a:endParaRPr sz="800">
              <a:solidFill>
                <a:srgbClr val="666666"/>
              </a:solidFill>
            </a:endParaRPr>
          </a:p>
        </p:txBody>
      </p:sp>
      <p:pic>
        <p:nvPicPr>
          <p:cNvPr id="152" name="Google Shape;152;p27"/>
          <p:cNvPicPr preferRelativeResize="0"/>
          <p:nvPr/>
        </p:nvPicPr>
        <p:blipFill>
          <a:blip r:embed="rId3">
            <a:alphaModFix/>
          </a:blip>
          <a:stretch>
            <a:fillRect/>
          </a:stretch>
        </p:blipFill>
        <p:spPr>
          <a:xfrm>
            <a:off x="928738" y="152400"/>
            <a:ext cx="7286515" cy="48387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8"/>
          <p:cNvPicPr preferRelativeResize="0"/>
          <p:nvPr/>
        </p:nvPicPr>
        <p:blipFill>
          <a:blip r:embed="rId3">
            <a:alphaModFix/>
          </a:blip>
          <a:stretch>
            <a:fillRect/>
          </a:stretch>
        </p:blipFill>
        <p:spPr>
          <a:xfrm>
            <a:off x="0" y="70700"/>
            <a:ext cx="9144000" cy="49013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1" name="Shape 161"/>
        <p:cNvGrpSpPr/>
        <p:nvPr/>
      </p:nvGrpSpPr>
      <p:grpSpPr>
        <a:xfrm>
          <a:off x="0" y="0"/>
          <a:ext cx="0" cy="0"/>
          <a:chOff x="0" y="0"/>
          <a:chExt cx="0" cy="0"/>
        </a:xfrm>
      </p:grpSpPr>
      <p:pic>
        <p:nvPicPr>
          <p:cNvPr id="162" name="Google Shape;162;p29"/>
          <p:cNvPicPr preferRelativeResize="0"/>
          <p:nvPr/>
        </p:nvPicPr>
        <p:blipFill>
          <a:blip r:embed="rId3">
            <a:alphaModFix/>
          </a:blip>
          <a:stretch>
            <a:fillRect/>
          </a:stretch>
        </p:blipFill>
        <p:spPr>
          <a:xfrm>
            <a:off x="59275" y="33325"/>
            <a:ext cx="9025459" cy="5076826"/>
          </a:xfrm>
          <a:prstGeom prst="rect">
            <a:avLst/>
          </a:prstGeom>
          <a:noFill/>
          <a:ln>
            <a:noFill/>
          </a:ln>
        </p:spPr>
      </p:pic>
      <p:sp>
        <p:nvSpPr>
          <p:cNvPr id="163" name="Google Shape;163;p29"/>
          <p:cNvSpPr txBox="1"/>
          <p:nvPr/>
        </p:nvSpPr>
        <p:spPr>
          <a:xfrm>
            <a:off x="6100775" y="2061150"/>
            <a:ext cx="1777800" cy="5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Raleway"/>
                <a:ea typeface="Raleway"/>
                <a:cs typeface="Raleway"/>
                <a:sym typeface="Raleway"/>
              </a:rPr>
              <a:t>DATAVEILLANCE</a:t>
            </a:r>
            <a:endParaRPr b="1">
              <a:latin typeface="Raleway"/>
              <a:ea typeface="Raleway"/>
              <a:cs typeface="Raleway"/>
              <a:sym typeface="Raleway"/>
            </a:endParaRPr>
          </a:p>
        </p:txBody>
      </p:sp>
      <p:sp>
        <p:nvSpPr>
          <p:cNvPr id="164" name="Google Shape;164;p29"/>
          <p:cNvSpPr txBox="1"/>
          <p:nvPr/>
        </p:nvSpPr>
        <p:spPr>
          <a:xfrm>
            <a:off x="1215600" y="2061150"/>
            <a:ext cx="1785300" cy="5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Raleway"/>
                <a:ea typeface="Raleway"/>
                <a:cs typeface="Raleway"/>
                <a:sym typeface="Raleway"/>
              </a:rPr>
              <a:t>SOUSVEILLANCE</a:t>
            </a:r>
            <a:endParaRPr b="1">
              <a:latin typeface="Raleway"/>
              <a:ea typeface="Raleway"/>
              <a:cs typeface="Raleway"/>
              <a:sym typeface="Raleway"/>
            </a:endParaRPr>
          </a:p>
        </p:txBody>
      </p:sp>
      <p:sp>
        <p:nvSpPr>
          <p:cNvPr id="165" name="Google Shape;165;p29"/>
          <p:cNvSpPr txBox="1"/>
          <p:nvPr/>
        </p:nvSpPr>
        <p:spPr>
          <a:xfrm>
            <a:off x="3835025" y="326700"/>
            <a:ext cx="1656300" cy="5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Raleway"/>
                <a:ea typeface="Raleway"/>
                <a:cs typeface="Raleway"/>
                <a:sym typeface="Raleway"/>
              </a:rPr>
              <a:t>SURVEILLANCE</a:t>
            </a:r>
            <a:endParaRPr b="1">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69" name="Shape 169"/>
        <p:cNvGrpSpPr/>
        <p:nvPr/>
      </p:nvGrpSpPr>
      <p:grpSpPr>
        <a:xfrm>
          <a:off x="0" y="0"/>
          <a:ext cx="0" cy="0"/>
          <a:chOff x="0" y="0"/>
          <a:chExt cx="0" cy="0"/>
        </a:xfrm>
      </p:grpSpPr>
      <p:pic>
        <p:nvPicPr>
          <p:cNvPr id="170" name="Google Shape;170;p30"/>
          <p:cNvPicPr preferRelativeResize="0"/>
          <p:nvPr/>
        </p:nvPicPr>
        <p:blipFill>
          <a:blip r:embed="rId3">
            <a:alphaModFix/>
          </a:blip>
          <a:stretch>
            <a:fillRect/>
          </a:stretch>
        </p:blipFill>
        <p:spPr>
          <a:xfrm>
            <a:off x="275275" y="242888"/>
            <a:ext cx="5553075" cy="4657725"/>
          </a:xfrm>
          <a:prstGeom prst="rect">
            <a:avLst/>
          </a:prstGeom>
          <a:noFill/>
          <a:ln>
            <a:noFill/>
          </a:ln>
        </p:spPr>
      </p:pic>
      <p:sp>
        <p:nvSpPr>
          <p:cNvPr id="171" name="Google Shape;171;p30"/>
          <p:cNvSpPr txBox="1"/>
          <p:nvPr/>
        </p:nvSpPr>
        <p:spPr>
          <a:xfrm>
            <a:off x="6159100" y="491425"/>
            <a:ext cx="2498100" cy="353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F3F3F3"/>
                </a:solidFill>
              </a:rPr>
              <a:t>“... Dataveillance is the systematic creation and/or use of personal data for the investigation or monitoring of the actions or communications of one or more persons.”</a:t>
            </a:r>
            <a:endParaRPr sz="1800">
              <a:solidFill>
                <a:srgbClr val="F3F3F3"/>
              </a:solidFill>
            </a:endParaRPr>
          </a:p>
          <a:p>
            <a:pPr indent="0" lvl="0" marL="0" rtl="0" algn="l">
              <a:spcBef>
                <a:spcPts val="0"/>
              </a:spcBef>
              <a:spcAft>
                <a:spcPts val="0"/>
              </a:spcAft>
              <a:buNone/>
            </a:pPr>
            <a:r>
              <a:t/>
            </a:r>
            <a:endParaRPr sz="1800">
              <a:solidFill>
                <a:srgbClr val="F3F3F3"/>
              </a:solidFill>
            </a:endParaRPr>
          </a:p>
          <a:p>
            <a:pPr indent="0" lvl="0" marL="0" rtl="0" algn="l">
              <a:spcBef>
                <a:spcPts val="0"/>
              </a:spcBef>
              <a:spcAft>
                <a:spcPts val="0"/>
              </a:spcAft>
              <a:buNone/>
            </a:pPr>
            <a:r>
              <a:rPr b="1" lang="en-GB" sz="1800">
                <a:solidFill>
                  <a:srgbClr val="F3F3F3"/>
                </a:solidFill>
              </a:rPr>
              <a:t>Roger Clarke</a:t>
            </a:r>
            <a:endParaRPr b="1" sz="1800">
              <a:solidFill>
                <a:srgbClr val="F3F3F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5" name="Shape 175"/>
        <p:cNvGrpSpPr/>
        <p:nvPr/>
      </p:nvGrpSpPr>
      <p:grpSpPr>
        <a:xfrm>
          <a:off x="0" y="0"/>
          <a:ext cx="0" cy="0"/>
          <a:chOff x="0" y="0"/>
          <a:chExt cx="0" cy="0"/>
        </a:xfrm>
      </p:grpSpPr>
      <p:pic>
        <p:nvPicPr>
          <p:cNvPr id="176" name="Google Shape;176;p31"/>
          <p:cNvPicPr preferRelativeResize="0"/>
          <p:nvPr/>
        </p:nvPicPr>
        <p:blipFill>
          <a:blip r:embed="rId3">
            <a:alphaModFix/>
          </a:blip>
          <a:stretch>
            <a:fillRect/>
          </a:stretch>
        </p:blipFill>
        <p:spPr>
          <a:xfrm>
            <a:off x="-118525" y="0"/>
            <a:ext cx="9262526" cy="52101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0" name="Shape 60"/>
        <p:cNvGrpSpPr/>
        <p:nvPr/>
      </p:nvGrpSpPr>
      <p:grpSpPr>
        <a:xfrm>
          <a:off x="0" y="0"/>
          <a:ext cx="0" cy="0"/>
          <a:chOff x="0" y="0"/>
          <a:chExt cx="0" cy="0"/>
        </a:xfrm>
      </p:grpSpPr>
      <p:sp>
        <p:nvSpPr>
          <p:cNvPr id="61" name="Google Shape;61;p14"/>
          <p:cNvSpPr txBox="1"/>
          <p:nvPr>
            <p:ph type="ctrTitle"/>
          </p:nvPr>
        </p:nvSpPr>
        <p:spPr>
          <a:xfrm>
            <a:off x="4600625" y="720000"/>
            <a:ext cx="3857700" cy="117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2400">
                <a:solidFill>
                  <a:srgbClr val="FFFFFF"/>
                </a:solidFill>
                <a:latin typeface="Raleway Thin"/>
                <a:ea typeface="Raleway Thin"/>
                <a:cs typeface="Raleway Thin"/>
                <a:sym typeface="Raleway Thin"/>
              </a:rPr>
              <a:t>ALEXANDER HAYES</a:t>
            </a:r>
            <a:endParaRPr sz="2400">
              <a:solidFill>
                <a:srgbClr val="FFFFFF"/>
              </a:solidFill>
              <a:latin typeface="Raleway Thin"/>
              <a:ea typeface="Raleway Thin"/>
              <a:cs typeface="Raleway Thin"/>
              <a:sym typeface="Raleway Thin"/>
            </a:endParaRPr>
          </a:p>
        </p:txBody>
      </p:sp>
      <p:pic>
        <p:nvPicPr>
          <p:cNvPr id="62" name="Google Shape;62;p14"/>
          <p:cNvPicPr preferRelativeResize="0"/>
          <p:nvPr/>
        </p:nvPicPr>
        <p:blipFill>
          <a:blip r:embed="rId3">
            <a:alphaModFix/>
          </a:blip>
          <a:stretch>
            <a:fillRect/>
          </a:stretch>
        </p:blipFill>
        <p:spPr>
          <a:xfrm>
            <a:off x="969150" y="1017025"/>
            <a:ext cx="2738275" cy="3109451"/>
          </a:xfrm>
          <a:prstGeom prst="rect">
            <a:avLst/>
          </a:prstGeom>
          <a:noFill/>
          <a:ln>
            <a:noFill/>
          </a:ln>
        </p:spPr>
      </p:pic>
      <p:sp>
        <p:nvSpPr>
          <p:cNvPr id="63" name="Google Shape;63;p14"/>
          <p:cNvSpPr txBox="1"/>
          <p:nvPr>
            <p:ph idx="1" type="subTitle"/>
          </p:nvPr>
        </p:nvSpPr>
        <p:spPr>
          <a:xfrm>
            <a:off x="4447325" y="2160350"/>
            <a:ext cx="4164300" cy="151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rgbClr val="CCCCCC"/>
                </a:solidFill>
                <a:latin typeface="Raleway"/>
                <a:ea typeface="Raleway"/>
                <a:cs typeface="Raleway"/>
                <a:sym typeface="Raleway"/>
              </a:rPr>
              <a:t>PhD candidate</a:t>
            </a:r>
            <a:br>
              <a:rPr lang="en-GB" sz="1600">
                <a:latin typeface="Raleway"/>
                <a:ea typeface="Raleway"/>
                <a:cs typeface="Raleway"/>
                <a:sym typeface="Raleway"/>
              </a:rPr>
            </a:br>
            <a:r>
              <a:rPr lang="en-GB" sz="1600">
                <a:latin typeface="Raleway"/>
                <a:ea typeface="Raleway"/>
                <a:cs typeface="Raleway"/>
                <a:sym typeface="Raleway"/>
              </a:rPr>
              <a:t>University of Wollongong, Sydney Australia</a:t>
            </a:r>
            <a:br>
              <a:rPr lang="en-GB" sz="2400"/>
            </a:br>
            <a:br>
              <a:rPr lang="en-GB"/>
            </a:br>
            <a:r>
              <a:rPr lang="en-GB" sz="1600">
                <a:solidFill>
                  <a:srgbClr val="D9D9D9"/>
                </a:solidFill>
                <a:latin typeface="Raleway"/>
                <a:ea typeface="Raleway"/>
                <a:cs typeface="Raleway"/>
                <a:sym typeface="Raleway"/>
              </a:rPr>
              <a:t>Visiting Researcher</a:t>
            </a:r>
            <a:br>
              <a:rPr lang="en-GB" sz="1600">
                <a:latin typeface="Raleway"/>
                <a:ea typeface="Raleway"/>
                <a:cs typeface="Raleway"/>
                <a:sym typeface="Raleway"/>
              </a:rPr>
            </a:br>
            <a:r>
              <a:rPr lang="en-GB" sz="1600">
                <a:latin typeface="Raleway"/>
                <a:ea typeface="Raleway"/>
                <a:cs typeface="Raleway"/>
                <a:sym typeface="Raleway"/>
              </a:rPr>
              <a:t>Aalto University, Helsinki, Finland</a:t>
            </a:r>
            <a:endParaRPr sz="1600">
              <a:latin typeface="Raleway"/>
              <a:ea typeface="Raleway"/>
              <a:cs typeface="Raleway"/>
              <a:sym typeface="Raleway"/>
            </a:endParaRPr>
          </a:p>
        </p:txBody>
      </p:sp>
      <p:sp>
        <p:nvSpPr>
          <p:cNvPr id="64" name="Google Shape;64;p14"/>
          <p:cNvSpPr/>
          <p:nvPr/>
        </p:nvSpPr>
        <p:spPr>
          <a:xfrm>
            <a:off x="2995050" y="3530175"/>
            <a:ext cx="383400" cy="3675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80" name="Shape 180"/>
        <p:cNvGrpSpPr/>
        <p:nvPr/>
      </p:nvGrpSpPr>
      <p:grpSpPr>
        <a:xfrm>
          <a:off x="0" y="0"/>
          <a:ext cx="0" cy="0"/>
          <a:chOff x="0" y="0"/>
          <a:chExt cx="0" cy="0"/>
        </a:xfrm>
      </p:grpSpPr>
      <p:pic>
        <p:nvPicPr>
          <p:cNvPr id="181" name="Google Shape;181;p32"/>
          <p:cNvPicPr preferRelativeResize="0"/>
          <p:nvPr/>
        </p:nvPicPr>
        <p:blipFill>
          <a:blip r:embed="rId3">
            <a:alphaModFix/>
          </a:blip>
          <a:stretch>
            <a:fillRect/>
          </a:stretch>
        </p:blipFill>
        <p:spPr>
          <a:xfrm>
            <a:off x="783050" y="807600"/>
            <a:ext cx="3115525" cy="3115525"/>
          </a:xfrm>
          <a:prstGeom prst="rect">
            <a:avLst/>
          </a:prstGeom>
          <a:noFill/>
          <a:ln>
            <a:noFill/>
          </a:ln>
        </p:spPr>
      </p:pic>
      <p:sp>
        <p:nvSpPr>
          <p:cNvPr id="182" name="Google Shape;182;p32"/>
          <p:cNvSpPr txBox="1"/>
          <p:nvPr/>
        </p:nvSpPr>
        <p:spPr>
          <a:xfrm>
            <a:off x="4676650" y="807600"/>
            <a:ext cx="4013100" cy="294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3F3F3"/>
                </a:solidFill>
              </a:rPr>
              <a:t>“... Over the past three decades, Radio Frequency IDentification (RFID) systems have evolved to become cornerstones of many complex applications. From first beginnings, RFID has been promoted as an innovation in convenience and monitoring efficiencies.”</a:t>
            </a:r>
            <a:endParaRPr>
              <a:solidFill>
                <a:srgbClr val="F3F3F3"/>
              </a:solidFill>
            </a:endParaRPr>
          </a:p>
          <a:p>
            <a:pPr indent="0" lvl="0" marL="0" rtl="0" algn="l">
              <a:spcBef>
                <a:spcPts val="0"/>
              </a:spcBef>
              <a:spcAft>
                <a:spcPts val="0"/>
              </a:spcAft>
              <a:buNone/>
            </a:pPr>
            <a:r>
              <a:t/>
            </a:r>
            <a:endParaRPr sz="1150">
              <a:solidFill>
                <a:srgbClr val="F3F3F3"/>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000">
                <a:solidFill>
                  <a:srgbClr val="CCCCCC"/>
                </a:solidFill>
              </a:rPr>
              <a:t>Masters, A. &amp; Michael, K., 2005. Humancentric Applications of RFID Implants: The Usability Contexts of Control, Convenience and Care. In </a:t>
            </a:r>
            <a:r>
              <a:rPr i="1" lang="en-GB" sz="1000">
                <a:solidFill>
                  <a:srgbClr val="CCCCCC"/>
                </a:solidFill>
              </a:rPr>
              <a:t>Second IEEE International Workshop on Mobile Commerce and Services</a:t>
            </a:r>
            <a:r>
              <a:rPr lang="en-GB" sz="1000">
                <a:solidFill>
                  <a:srgbClr val="CCCCCC"/>
                </a:solidFill>
              </a:rPr>
              <a:t>. The Second IEEE International Workshop on Mobile Commerce and Services. IEEE, pp. 32–41. Available at: </a:t>
            </a:r>
            <a:r>
              <a:rPr lang="en-GB" sz="1000">
                <a:solidFill>
                  <a:srgbClr val="CCCCCC"/>
                </a:solidFill>
              </a:rPr>
              <a:t>http://dx.doi.org/10.1109/WMCS.2005.11</a:t>
            </a:r>
            <a:r>
              <a:rPr lang="en-GB" sz="1000">
                <a:solidFill>
                  <a:srgbClr val="CCCCCC"/>
                </a:solidFill>
              </a:rPr>
              <a:t>.</a:t>
            </a:r>
            <a:endParaRPr sz="1000">
              <a:solidFill>
                <a:srgbClr val="CCCCCC"/>
              </a:solidFill>
            </a:endParaRPr>
          </a:p>
          <a:p>
            <a:pPr indent="0" lvl="0" marL="0" rtl="0" algn="l">
              <a:spcBef>
                <a:spcPts val="0"/>
              </a:spcBef>
              <a:spcAft>
                <a:spcPts val="0"/>
              </a:spcAft>
              <a:buNone/>
            </a:pPr>
            <a:r>
              <a:t/>
            </a:r>
            <a:endParaRPr sz="1150">
              <a:solidFill>
                <a:srgbClr val="F3F3F3"/>
              </a:solidFill>
              <a:latin typeface="Open Sans"/>
              <a:ea typeface="Open Sans"/>
              <a:cs typeface="Open Sans"/>
              <a:sym typeface="Open Sans"/>
            </a:endParaRPr>
          </a:p>
        </p:txBody>
      </p:sp>
      <p:sp>
        <p:nvSpPr>
          <p:cNvPr id="183" name="Google Shape;183;p32"/>
          <p:cNvSpPr txBox="1"/>
          <p:nvPr/>
        </p:nvSpPr>
        <p:spPr>
          <a:xfrm>
            <a:off x="4766750" y="3542950"/>
            <a:ext cx="3849300" cy="3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D9D9D9"/>
                </a:solidFill>
              </a:rPr>
              <a:t>Katina Michael</a:t>
            </a:r>
            <a:endParaRPr b="1" sz="1800">
              <a:solidFill>
                <a:srgbClr val="D9D9D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7" name="Shape 187"/>
        <p:cNvGrpSpPr/>
        <p:nvPr/>
      </p:nvGrpSpPr>
      <p:grpSpPr>
        <a:xfrm>
          <a:off x="0" y="0"/>
          <a:ext cx="0" cy="0"/>
          <a:chOff x="0" y="0"/>
          <a:chExt cx="0" cy="0"/>
        </a:xfrm>
      </p:grpSpPr>
      <p:pic>
        <p:nvPicPr>
          <p:cNvPr id="188" name="Google Shape;188;p33"/>
          <p:cNvPicPr preferRelativeResize="0"/>
          <p:nvPr/>
        </p:nvPicPr>
        <p:blipFill>
          <a:blip r:embed="rId3">
            <a:alphaModFix/>
          </a:blip>
          <a:stretch>
            <a:fillRect/>
          </a:stretch>
        </p:blipFill>
        <p:spPr>
          <a:xfrm>
            <a:off x="13" y="0"/>
            <a:ext cx="9143981" cy="5143500"/>
          </a:xfrm>
          <a:prstGeom prst="rect">
            <a:avLst/>
          </a:prstGeom>
          <a:noFill/>
          <a:ln>
            <a:noFill/>
          </a:ln>
        </p:spPr>
      </p:pic>
      <p:sp>
        <p:nvSpPr>
          <p:cNvPr id="189" name="Google Shape;189;p33"/>
          <p:cNvSpPr txBox="1"/>
          <p:nvPr/>
        </p:nvSpPr>
        <p:spPr>
          <a:xfrm>
            <a:off x="3713563" y="244325"/>
            <a:ext cx="1716900" cy="5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Raleway"/>
                <a:ea typeface="Raleway"/>
                <a:cs typeface="Raleway"/>
                <a:sym typeface="Raleway"/>
              </a:rPr>
              <a:t>UBERVEILLANCE</a:t>
            </a:r>
            <a:endParaRPr b="1">
              <a:latin typeface="Raleway"/>
              <a:ea typeface="Raleway"/>
              <a:cs typeface="Raleway"/>
              <a:sym typeface="Raleway"/>
            </a:endParaRPr>
          </a:p>
        </p:txBody>
      </p:sp>
      <p:sp>
        <p:nvSpPr>
          <p:cNvPr id="190" name="Google Shape;190;p33"/>
          <p:cNvSpPr txBox="1"/>
          <p:nvPr/>
        </p:nvSpPr>
        <p:spPr>
          <a:xfrm rot="3584830">
            <a:off x="2164156" y="2219120"/>
            <a:ext cx="1716696" cy="51062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Raleway"/>
                <a:ea typeface="Raleway"/>
                <a:cs typeface="Raleway"/>
                <a:sym typeface="Raleway"/>
              </a:rPr>
              <a:t>UBERVEILLANCE</a:t>
            </a:r>
            <a:endParaRPr b="1">
              <a:latin typeface="Raleway"/>
              <a:ea typeface="Raleway"/>
              <a:cs typeface="Raleway"/>
              <a:sym typeface="Raleway"/>
            </a:endParaRPr>
          </a:p>
        </p:txBody>
      </p:sp>
      <p:sp>
        <p:nvSpPr>
          <p:cNvPr id="191" name="Google Shape;191;p33"/>
          <p:cNvSpPr txBox="1"/>
          <p:nvPr/>
        </p:nvSpPr>
        <p:spPr>
          <a:xfrm rot="-3645112">
            <a:off x="5135087" y="2316497"/>
            <a:ext cx="1716767" cy="51051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434343"/>
                </a:solidFill>
                <a:latin typeface="Raleway"/>
                <a:ea typeface="Raleway"/>
                <a:cs typeface="Raleway"/>
                <a:sym typeface="Raleway"/>
              </a:rPr>
              <a:t>UBERVEILLANCE</a:t>
            </a:r>
            <a:endParaRPr b="1">
              <a:solidFill>
                <a:srgbClr val="434343"/>
              </a:solidFill>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95" name="Shape 195"/>
        <p:cNvGrpSpPr/>
        <p:nvPr/>
      </p:nvGrpSpPr>
      <p:grpSpPr>
        <a:xfrm>
          <a:off x="0" y="0"/>
          <a:ext cx="0" cy="0"/>
          <a:chOff x="0" y="0"/>
          <a:chExt cx="0" cy="0"/>
        </a:xfrm>
      </p:grpSpPr>
      <p:pic>
        <p:nvPicPr>
          <p:cNvPr id="196" name="Google Shape;196;p34"/>
          <p:cNvPicPr preferRelativeResize="0"/>
          <p:nvPr/>
        </p:nvPicPr>
        <p:blipFill>
          <a:blip r:embed="rId3">
            <a:alphaModFix/>
          </a:blip>
          <a:stretch>
            <a:fillRect/>
          </a:stretch>
        </p:blipFill>
        <p:spPr>
          <a:xfrm>
            <a:off x="455425" y="313725"/>
            <a:ext cx="3265750" cy="4395699"/>
          </a:xfrm>
          <a:prstGeom prst="rect">
            <a:avLst/>
          </a:prstGeom>
          <a:noFill/>
          <a:ln>
            <a:noFill/>
          </a:ln>
        </p:spPr>
      </p:pic>
      <p:sp>
        <p:nvSpPr>
          <p:cNvPr id="197" name="Google Shape;197;p34"/>
          <p:cNvSpPr txBox="1"/>
          <p:nvPr/>
        </p:nvSpPr>
        <p:spPr>
          <a:xfrm>
            <a:off x="4357225" y="655225"/>
            <a:ext cx="4324500" cy="418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rgbClr val="F3F3F3"/>
                </a:solidFill>
                <a:latin typeface="Helvetica Neue"/>
                <a:ea typeface="Helvetica Neue"/>
                <a:cs typeface="Helvetica Neue"/>
                <a:sym typeface="Helvetica Neue"/>
              </a:rPr>
              <a:t>“... </a:t>
            </a:r>
            <a:r>
              <a:rPr b="1" lang="en-GB" sz="1800">
                <a:solidFill>
                  <a:srgbClr val="F3F3F3"/>
                </a:solidFill>
                <a:latin typeface="Helvetica Neue"/>
                <a:ea typeface="Helvetica Neue"/>
                <a:cs typeface="Helvetica Neue"/>
                <a:sym typeface="Helvetica Neue"/>
              </a:rPr>
              <a:t>überveillance</a:t>
            </a:r>
            <a:r>
              <a:rPr lang="en-GB" sz="1800">
                <a:solidFill>
                  <a:srgbClr val="F3F3F3"/>
                </a:solidFill>
                <a:latin typeface="Helvetica Neue"/>
                <a:ea typeface="Helvetica Neue"/>
                <a:cs typeface="Helvetica Neue"/>
                <a:sym typeface="Helvetica Neue"/>
              </a:rPr>
              <a:t> </a:t>
            </a:r>
            <a:r>
              <a:rPr i="1" lang="en-GB" sz="1800">
                <a:solidFill>
                  <a:srgbClr val="F3F3F3"/>
                </a:solidFill>
                <a:latin typeface="Helvetica Neue"/>
                <a:ea typeface="Helvetica Neue"/>
                <a:cs typeface="Helvetica Neue"/>
                <a:sym typeface="Helvetica Neue"/>
              </a:rPr>
              <a:t>noun</a:t>
            </a:r>
            <a:r>
              <a:rPr lang="en-GB" sz="1800">
                <a:solidFill>
                  <a:srgbClr val="F3F3F3"/>
                </a:solidFill>
                <a:latin typeface="Helvetica Neue"/>
                <a:ea typeface="Helvetica Neue"/>
                <a:cs typeface="Helvetica Neue"/>
                <a:sym typeface="Helvetica Neue"/>
              </a:rPr>
              <a:t>. an omnipresent electronic surveillance facilitated by technology that makes it possible to embed surveillance devices in the human body.”</a:t>
            </a:r>
            <a:endParaRPr sz="1150" u="sng">
              <a:solidFill>
                <a:srgbClr val="F3F3F3"/>
              </a:solidFill>
              <a:latin typeface="Helvetica Neue"/>
              <a:ea typeface="Helvetica Neue"/>
              <a:cs typeface="Helvetica Neue"/>
              <a:sym typeface="Helvetica Neue"/>
              <a:hlinkClick r:id="rId4">
                <a:extLst>
                  <a:ext uri="{A12FA001-AC4F-418D-AE19-62706E023703}">
                    <ahyp:hlinkClr val="tx"/>
                  </a:ext>
                </a:extLst>
              </a:hlinkClick>
            </a:endParaRPr>
          </a:p>
          <a:p>
            <a:pPr indent="0" lvl="0" marL="0" rtl="0" algn="l">
              <a:lnSpc>
                <a:spcPct val="115000"/>
              </a:lnSpc>
              <a:spcBef>
                <a:spcPts val="0"/>
              </a:spcBef>
              <a:spcAft>
                <a:spcPts val="0"/>
              </a:spcAft>
              <a:buNone/>
            </a:pPr>
            <a:r>
              <a:t/>
            </a:r>
            <a:endParaRPr b="1" sz="1150">
              <a:solidFill>
                <a:srgbClr val="CDCDCD"/>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GB" sz="1150">
                <a:solidFill>
                  <a:srgbClr val="CDCDCD"/>
                </a:solidFill>
                <a:latin typeface="Helvetica Neue"/>
                <a:ea typeface="Helvetica Neue"/>
                <a:cs typeface="Helvetica Neue"/>
                <a:sym typeface="Helvetica Neue"/>
              </a:rPr>
              <a:t>M.G. Michael and K. Michael</a:t>
            </a:r>
            <a:r>
              <a:rPr lang="en-GB" sz="1150">
                <a:solidFill>
                  <a:srgbClr val="CDCDCD"/>
                </a:solidFill>
                <a:latin typeface="Helvetica Neue"/>
                <a:ea typeface="Helvetica Neue"/>
                <a:cs typeface="Helvetica Neue"/>
                <a:sym typeface="Helvetica Neue"/>
              </a:rPr>
              <a:t> (2009). "Uberveillance: Definition" in ed. S. Butler, Fifth Edition of the Macquarie Dictionary (Australia's National Dictionary, Sydney University), p. 1094</a:t>
            </a:r>
            <a:endParaRPr sz="1150">
              <a:solidFill>
                <a:srgbClr val="CDCDCD"/>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150">
              <a:solidFill>
                <a:srgbClr val="CDCDCD"/>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GB" sz="1800">
                <a:solidFill>
                  <a:srgbClr val="EFEFEF"/>
                </a:solidFill>
                <a:latin typeface="Helvetica Neue"/>
                <a:ea typeface="Helvetica Neue"/>
                <a:cs typeface="Helvetica Neue"/>
                <a:sym typeface="Helvetica Neue"/>
              </a:rPr>
              <a:t>M.G. Michael</a:t>
            </a:r>
            <a:endParaRPr b="1" sz="1800">
              <a:solidFill>
                <a:srgbClr val="EFEFEF"/>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01" name="Shape 201"/>
        <p:cNvGrpSpPr/>
        <p:nvPr/>
      </p:nvGrpSpPr>
      <p:grpSpPr>
        <a:xfrm>
          <a:off x="0" y="0"/>
          <a:ext cx="0" cy="0"/>
          <a:chOff x="0" y="0"/>
          <a:chExt cx="0" cy="0"/>
        </a:xfrm>
      </p:grpSpPr>
      <p:pic>
        <p:nvPicPr>
          <p:cNvPr id="202" name="Google Shape;202;p35"/>
          <p:cNvPicPr preferRelativeResize="0"/>
          <p:nvPr/>
        </p:nvPicPr>
        <p:blipFill>
          <a:blip r:embed="rId3">
            <a:alphaModFix/>
          </a:blip>
          <a:stretch>
            <a:fillRect/>
          </a:stretch>
        </p:blipFill>
        <p:spPr>
          <a:xfrm>
            <a:off x="1108988" y="440663"/>
            <a:ext cx="6926025" cy="4262175"/>
          </a:xfrm>
          <a:prstGeom prst="rect">
            <a:avLst/>
          </a:prstGeom>
          <a:noFill/>
          <a:ln>
            <a:noFill/>
          </a:ln>
        </p:spPr>
      </p:pic>
      <p:sp>
        <p:nvSpPr>
          <p:cNvPr id="203" name="Google Shape;203;p35"/>
          <p:cNvSpPr txBox="1"/>
          <p:nvPr/>
        </p:nvSpPr>
        <p:spPr>
          <a:xfrm>
            <a:off x="1108950" y="4702850"/>
            <a:ext cx="6926100" cy="44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900">
                <a:solidFill>
                  <a:srgbClr val="666666"/>
                </a:solidFill>
              </a:rPr>
              <a:t>Photo: https://bit.ly/2Xc6LjV</a:t>
            </a:r>
            <a:endParaRPr sz="900">
              <a:solidFill>
                <a:srgbClr val="66666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36"/>
          <p:cNvPicPr preferRelativeResize="0"/>
          <p:nvPr/>
        </p:nvPicPr>
        <p:blipFill>
          <a:blip r:embed="rId3">
            <a:alphaModFix/>
          </a:blip>
          <a:stretch>
            <a:fillRect/>
          </a:stretch>
        </p:blipFill>
        <p:spPr>
          <a:xfrm>
            <a:off x="152400" y="152400"/>
            <a:ext cx="8839200" cy="4619327"/>
          </a:xfrm>
          <a:prstGeom prst="rect">
            <a:avLst/>
          </a:prstGeom>
          <a:noFill/>
          <a:ln>
            <a:noFill/>
          </a:ln>
        </p:spPr>
      </p:pic>
      <p:sp>
        <p:nvSpPr>
          <p:cNvPr id="209" name="Google Shape;209;p36"/>
          <p:cNvSpPr txBox="1"/>
          <p:nvPr/>
        </p:nvSpPr>
        <p:spPr>
          <a:xfrm>
            <a:off x="3721050" y="4771725"/>
            <a:ext cx="17019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666666"/>
                </a:solidFill>
              </a:rPr>
              <a:t>https://www.biohax.tech/</a:t>
            </a:r>
            <a:endParaRPr sz="1000">
              <a:solidFill>
                <a:srgbClr val="66666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37"/>
          <p:cNvPicPr preferRelativeResize="0"/>
          <p:nvPr/>
        </p:nvPicPr>
        <p:blipFill>
          <a:blip r:embed="rId3">
            <a:alphaModFix/>
          </a:blip>
          <a:stretch>
            <a:fillRect/>
          </a:stretch>
        </p:blipFill>
        <p:spPr>
          <a:xfrm>
            <a:off x="59413" y="0"/>
            <a:ext cx="9025166" cy="5054099"/>
          </a:xfrm>
          <a:prstGeom prst="rect">
            <a:avLst/>
          </a:prstGeom>
          <a:noFill/>
          <a:ln>
            <a:noFill/>
          </a:ln>
        </p:spPr>
      </p:pic>
      <p:sp>
        <p:nvSpPr>
          <p:cNvPr id="215" name="Google Shape;215;p37"/>
          <p:cNvSpPr/>
          <p:nvPr/>
        </p:nvSpPr>
        <p:spPr>
          <a:xfrm>
            <a:off x="1428325" y="904100"/>
            <a:ext cx="995400" cy="334200"/>
          </a:xfrm>
          <a:prstGeom prst="rect">
            <a:avLst/>
          </a:prstGeom>
          <a:noFill/>
          <a:ln cap="flat" cmpd="sng" w="3810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9" name="Shape 219"/>
        <p:cNvGrpSpPr/>
        <p:nvPr/>
      </p:nvGrpSpPr>
      <p:grpSpPr>
        <a:xfrm>
          <a:off x="0" y="0"/>
          <a:ext cx="0" cy="0"/>
          <a:chOff x="0" y="0"/>
          <a:chExt cx="0" cy="0"/>
        </a:xfrm>
      </p:grpSpPr>
      <p:pic>
        <p:nvPicPr>
          <p:cNvPr id="220" name="Google Shape;220;p38"/>
          <p:cNvPicPr preferRelativeResize="0"/>
          <p:nvPr/>
        </p:nvPicPr>
        <p:blipFill>
          <a:blip r:embed="rId3">
            <a:alphaModFix/>
          </a:blip>
          <a:stretch>
            <a:fillRect/>
          </a:stretch>
        </p:blipFill>
        <p:spPr>
          <a:xfrm>
            <a:off x="1885827" y="0"/>
            <a:ext cx="5372333" cy="5143500"/>
          </a:xfrm>
          <a:prstGeom prst="rect">
            <a:avLst/>
          </a:prstGeom>
          <a:noFill/>
          <a:ln>
            <a:noFill/>
          </a:ln>
        </p:spPr>
      </p:pic>
      <p:sp>
        <p:nvSpPr>
          <p:cNvPr id="221" name="Google Shape;221;p38"/>
          <p:cNvSpPr/>
          <p:nvPr/>
        </p:nvSpPr>
        <p:spPr>
          <a:xfrm>
            <a:off x="4422587" y="1836950"/>
            <a:ext cx="298800" cy="319500"/>
          </a:xfrm>
          <a:prstGeom prst="ellipse">
            <a:avLst/>
          </a:prstGeom>
          <a:noFill/>
          <a:ln cap="flat" cmpd="sng" w="1143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25" name="Shape 225"/>
        <p:cNvGrpSpPr/>
        <p:nvPr/>
      </p:nvGrpSpPr>
      <p:grpSpPr>
        <a:xfrm>
          <a:off x="0" y="0"/>
          <a:ext cx="0" cy="0"/>
          <a:chOff x="0" y="0"/>
          <a:chExt cx="0" cy="0"/>
        </a:xfrm>
      </p:grpSpPr>
      <p:sp>
        <p:nvSpPr>
          <p:cNvPr id="226" name="Google Shape;226;p39"/>
          <p:cNvSpPr txBox="1"/>
          <p:nvPr/>
        </p:nvSpPr>
        <p:spPr>
          <a:xfrm>
            <a:off x="2425650" y="1390350"/>
            <a:ext cx="4292700" cy="51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D9D9D9"/>
                </a:solidFill>
              </a:rPr>
              <a:t>Case Study 1 </a:t>
            </a:r>
            <a:br>
              <a:rPr lang="en-GB" sz="2400">
                <a:solidFill>
                  <a:srgbClr val="D9D9D9"/>
                </a:solidFill>
              </a:rPr>
            </a:br>
            <a:br>
              <a:rPr lang="en-GB" sz="2400">
                <a:solidFill>
                  <a:srgbClr val="D9D9D9"/>
                </a:solidFill>
              </a:rPr>
            </a:br>
            <a:r>
              <a:rPr lang="en-GB" sz="2000">
                <a:solidFill>
                  <a:srgbClr val="D9D9D9"/>
                </a:solidFill>
              </a:rPr>
              <a:t>‘</a:t>
            </a:r>
            <a:r>
              <a:rPr i="1" lang="en-GB" sz="2000">
                <a:solidFill>
                  <a:srgbClr val="D9D9D9"/>
                </a:solidFill>
              </a:rPr>
              <a:t>Right To Pass</a:t>
            </a:r>
            <a:r>
              <a:rPr lang="en-GB" sz="2000">
                <a:solidFill>
                  <a:srgbClr val="D9D9D9"/>
                </a:solidFill>
              </a:rPr>
              <a:t>’ </a:t>
            </a:r>
            <a:endParaRPr sz="2000">
              <a:solidFill>
                <a:srgbClr val="D9D9D9"/>
              </a:solidFill>
            </a:endParaRPr>
          </a:p>
          <a:p>
            <a:pPr indent="0" lvl="0" marL="0" rtl="0" algn="ctr">
              <a:spcBef>
                <a:spcPts val="0"/>
              </a:spcBef>
              <a:spcAft>
                <a:spcPts val="0"/>
              </a:spcAft>
              <a:buNone/>
            </a:pPr>
            <a:r>
              <a:t/>
            </a:r>
            <a:endParaRPr sz="1800">
              <a:solidFill>
                <a:srgbClr val="D9D9D9"/>
              </a:solidFill>
            </a:endParaRPr>
          </a:p>
          <a:p>
            <a:pPr indent="0" lvl="0" marL="0" rtl="0" algn="ctr">
              <a:spcBef>
                <a:spcPts val="0"/>
              </a:spcBef>
              <a:spcAft>
                <a:spcPts val="0"/>
              </a:spcAft>
              <a:buNone/>
            </a:pPr>
            <a:r>
              <a:rPr lang="en-GB" sz="1600">
                <a:solidFill>
                  <a:srgbClr val="D9D9D9"/>
                </a:solidFill>
              </a:rPr>
              <a:t>142 High Street, Fremantle</a:t>
            </a:r>
            <a:br>
              <a:rPr lang="en-GB" sz="1600">
                <a:solidFill>
                  <a:srgbClr val="D9D9D9"/>
                </a:solidFill>
              </a:rPr>
            </a:br>
            <a:r>
              <a:rPr lang="en-GB" sz="1600">
                <a:solidFill>
                  <a:srgbClr val="D9D9D9"/>
                </a:solidFill>
              </a:rPr>
              <a:t>Western Australia</a:t>
            </a:r>
            <a:endParaRPr sz="1600">
              <a:solidFill>
                <a:srgbClr val="D9D9D9"/>
              </a:solidFill>
            </a:endParaRPr>
          </a:p>
        </p:txBody>
      </p:sp>
      <p:cxnSp>
        <p:nvCxnSpPr>
          <p:cNvPr id="227" name="Google Shape;227;p39"/>
          <p:cNvCxnSpPr/>
          <p:nvPr/>
        </p:nvCxnSpPr>
        <p:spPr>
          <a:xfrm flipH="1" rot="10800000">
            <a:off x="3266925" y="1967650"/>
            <a:ext cx="2507100" cy="15300"/>
          </a:xfrm>
          <a:prstGeom prst="straightConnector1">
            <a:avLst/>
          </a:prstGeom>
          <a:noFill/>
          <a:ln cap="flat" cmpd="sng" w="28575">
            <a:solidFill>
              <a:srgbClr val="EFEFEF"/>
            </a:solidFill>
            <a:prstDash val="solid"/>
            <a:round/>
            <a:headEnd len="med" w="med" type="none"/>
            <a:tailEnd len="med" w="med"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31" name="Shape 231"/>
        <p:cNvGrpSpPr/>
        <p:nvPr/>
      </p:nvGrpSpPr>
      <p:grpSpPr>
        <a:xfrm>
          <a:off x="0" y="0"/>
          <a:ext cx="0" cy="0"/>
          <a:chOff x="0" y="0"/>
          <a:chExt cx="0" cy="0"/>
        </a:xfrm>
      </p:grpSpPr>
      <p:pic>
        <p:nvPicPr>
          <p:cNvPr id="232" name="Google Shape;232;p40"/>
          <p:cNvPicPr preferRelativeResize="0"/>
          <p:nvPr/>
        </p:nvPicPr>
        <p:blipFill>
          <a:blip r:embed="rId3">
            <a:alphaModFix/>
          </a:blip>
          <a:stretch>
            <a:fillRect/>
          </a:stretch>
        </p:blipFill>
        <p:spPr>
          <a:xfrm>
            <a:off x="1259800" y="152400"/>
            <a:ext cx="6624411" cy="4838701"/>
          </a:xfrm>
          <a:prstGeom prst="rect">
            <a:avLst/>
          </a:prstGeom>
          <a:noFill/>
          <a:ln>
            <a:noFill/>
          </a:ln>
        </p:spPr>
      </p:pic>
      <p:sp>
        <p:nvSpPr>
          <p:cNvPr id="233" name="Google Shape;233;p40"/>
          <p:cNvSpPr txBox="1"/>
          <p:nvPr/>
        </p:nvSpPr>
        <p:spPr>
          <a:xfrm rot="-5400000">
            <a:off x="5916225" y="2402250"/>
            <a:ext cx="4376100" cy="33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rgbClr val="666666"/>
                </a:solidFill>
              </a:rPr>
              <a:t>http://uberveillance.com/blog/142-high-street</a:t>
            </a:r>
            <a:endParaRPr>
              <a:solidFill>
                <a:srgbClr val="666666"/>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41"/>
          <p:cNvPicPr preferRelativeResize="0"/>
          <p:nvPr/>
        </p:nvPicPr>
        <p:blipFill>
          <a:blip r:embed="rId3">
            <a:alphaModFix/>
          </a:blip>
          <a:stretch>
            <a:fillRect/>
          </a:stretch>
        </p:blipFill>
        <p:spPr>
          <a:xfrm>
            <a:off x="201550" y="152400"/>
            <a:ext cx="3629933" cy="4838700"/>
          </a:xfrm>
          <a:prstGeom prst="rect">
            <a:avLst/>
          </a:prstGeom>
          <a:noFill/>
          <a:ln>
            <a:noFill/>
          </a:ln>
        </p:spPr>
      </p:pic>
      <p:pic>
        <p:nvPicPr>
          <p:cNvPr id="239" name="Google Shape;239;p41"/>
          <p:cNvPicPr preferRelativeResize="0"/>
          <p:nvPr/>
        </p:nvPicPr>
        <p:blipFill>
          <a:blip r:embed="rId4">
            <a:alphaModFix/>
          </a:blip>
          <a:stretch>
            <a:fillRect/>
          </a:stretch>
        </p:blipFill>
        <p:spPr>
          <a:xfrm>
            <a:off x="4044650" y="254738"/>
            <a:ext cx="4646775" cy="4634025"/>
          </a:xfrm>
          <a:prstGeom prst="rect">
            <a:avLst/>
          </a:prstGeom>
          <a:noFill/>
          <a:ln>
            <a:noFill/>
          </a:ln>
        </p:spPr>
      </p:pic>
      <p:sp>
        <p:nvSpPr>
          <p:cNvPr id="240" name="Google Shape;240;p41"/>
          <p:cNvSpPr txBox="1"/>
          <p:nvPr/>
        </p:nvSpPr>
        <p:spPr>
          <a:xfrm rot="-5400000">
            <a:off x="6721550" y="2365050"/>
            <a:ext cx="4376100" cy="33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rgbClr val="666666"/>
                </a:solidFill>
              </a:rPr>
              <a:t>http://uberveillance.com/blog/142-high-street</a:t>
            </a:r>
            <a:endParaRPr>
              <a:solidFill>
                <a:srgbClr val="66666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ctrTitle"/>
          </p:nvPr>
        </p:nvSpPr>
        <p:spPr>
          <a:xfrm>
            <a:off x="311700" y="744575"/>
            <a:ext cx="8520600" cy="100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3000"/>
              <a:t>Acknowledgement of Country</a:t>
            </a:r>
            <a:endParaRPr sz="3000"/>
          </a:p>
        </p:txBody>
      </p:sp>
      <p:sp>
        <p:nvSpPr>
          <p:cNvPr id="70" name="Google Shape;70;p15"/>
          <p:cNvSpPr txBox="1"/>
          <p:nvPr>
            <p:ph idx="1" type="subTitle"/>
          </p:nvPr>
        </p:nvSpPr>
        <p:spPr>
          <a:xfrm>
            <a:off x="933700" y="2059000"/>
            <a:ext cx="7232100" cy="100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800"/>
              <a:t>Alexander Hayes acknowledges that this presentation occurred on the Country of the Whadjuk People of the Noongar / Nyungar Nation in Perth, Western Australia. Alexander</a:t>
            </a:r>
            <a:r>
              <a:rPr lang="en-GB" sz="1800"/>
              <a:t> wishes to acknowledge past, present and future leaders of the Whadjuk People and respect their continuing culture and the contribution they make to the life of this city and this region.</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2"/>
          <p:cNvSpPr txBox="1"/>
          <p:nvPr/>
        </p:nvSpPr>
        <p:spPr>
          <a:xfrm>
            <a:off x="2425650" y="1390350"/>
            <a:ext cx="4292700" cy="51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D9D9D9"/>
                </a:solidFill>
              </a:rPr>
              <a:t>Case Study 2 </a:t>
            </a:r>
            <a:br>
              <a:rPr lang="en-GB" sz="2400">
                <a:solidFill>
                  <a:srgbClr val="D9D9D9"/>
                </a:solidFill>
              </a:rPr>
            </a:br>
            <a:br>
              <a:rPr lang="en-GB" sz="2400">
                <a:solidFill>
                  <a:srgbClr val="D9D9D9"/>
                </a:solidFill>
              </a:rPr>
            </a:br>
            <a:r>
              <a:rPr lang="en-GB" sz="2000">
                <a:solidFill>
                  <a:srgbClr val="D9D9D9"/>
                </a:solidFill>
              </a:rPr>
              <a:t>‘</a:t>
            </a:r>
            <a:r>
              <a:rPr i="1" lang="en-GB" sz="2000">
                <a:solidFill>
                  <a:srgbClr val="D9D9D9"/>
                </a:solidFill>
              </a:rPr>
              <a:t>Perth City Watch</a:t>
            </a:r>
            <a:r>
              <a:rPr lang="en-GB" sz="2000">
                <a:solidFill>
                  <a:srgbClr val="D9D9D9"/>
                </a:solidFill>
              </a:rPr>
              <a:t>’ </a:t>
            </a:r>
            <a:endParaRPr sz="2000">
              <a:solidFill>
                <a:srgbClr val="D9D9D9"/>
              </a:solidFill>
            </a:endParaRPr>
          </a:p>
          <a:p>
            <a:pPr indent="0" lvl="0" marL="0" rtl="0" algn="ctr">
              <a:spcBef>
                <a:spcPts val="0"/>
              </a:spcBef>
              <a:spcAft>
                <a:spcPts val="0"/>
              </a:spcAft>
              <a:buNone/>
            </a:pPr>
            <a:r>
              <a:t/>
            </a:r>
            <a:endParaRPr sz="1800">
              <a:solidFill>
                <a:srgbClr val="D9D9D9"/>
              </a:solidFill>
            </a:endParaRPr>
          </a:p>
          <a:p>
            <a:pPr indent="0" lvl="0" marL="0" rtl="0" algn="ctr">
              <a:spcBef>
                <a:spcPts val="0"/>
              </a:spcBef>
              <a:spcAft>
                <a:spcPts val="0"/>
              </a:spcAft>
              <a:buNone/>
            </a:pPr>
            <a:r>
              <a:rPr lang="en-GB" sz="1600">
                <a:solidFill>
                  <a:srgbClr val="D9D9D9"/>
                </a:solidFill>
              </a:rPr>
              <a:t> Perth,</a:t>
            </a:r>
            <a:br>
              <a:rPr lang="en-GB" sz="1600">
                <a:solidFill>
                  <a:srgbClr val="D9D9D9"/>
                </a:solidFill>
              </a:rPr>
            </a:br>
            <a:r>
              <a:rPr lang="en-GB" sz="1600">
                <a:solidFill>
                  <a:srgbClr val="D9D9D9"/>
                </a:solidFill>
              </a:rPr>
              <a:t>Western Australia</a:t>
            </a:r>
            <a:endParaRPr sz="1600">
              <a:solidFill>
                <a:srgbClr val="D9D9D9"/>
              </a:solidFill>
            </a:endParaRPr>
          </a:p>
        </p:txBody>
      </p:sp>
      <p:cxnSp>
        <p:nvCxnSpPr>
          <p:cNvPr id="246" name="Google Shape;246;p42"/>
          <p:cNvCxnSpPr/>
          <p:nvPr/>
        </p:nvCxnSpPr>
        <p:spPr>
          <a:xfrm flipH="1" rot="10800000">
            <a:off x="3266925" y="1967650"/>
            <a:ext cx="2507100" cy="15300"/>
          </a:xfrm>
          <a:prstGeom prst="straightConnector1">
            <a:avLst/>
          </a:prstGeom>
          <a:noFill/>
          <a:ln cap="flat" cmpd="sng" w="28575">
            <a:solidFill>
              <a:srgbClr val="EFEFEF"/>
            </a:solidFill>
            <a:prstDash val="solid"/>
            <a:round/>
            <a:headEnd len="med" w="med" type="none"/>
            <a:tailEnd len="med" w="med"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43"/>
          <p:cNvPicPr preferRelativeResize="0"/>
          <p:nvPr/>
        </p:nvPicPr>
        <p:blipFill>
          <a:blip r:embed="rId3">
            <a:alphaModFix/>
          </a:blip>
          <a:stretch>
            <a:fillRect/>
          </a:stretch>
        </p:blipFill>
        <p:spPr>
          <a:xfrm>
            <a:off x="325337" y="122313"/>
            <a:ext cx="8493327" cy="4898875"/>
          </a:xfrm>
          <a:prstGeom prst="rect">
            <a:avLst/>
          </a:prstGeom>
          <a:noFill/>
          <a:ln>
            <a:noFill/>
          </a:ln>
        </p:spPr>
      </p:pic>
      <p:sp>
        <p:nvSpPr>
          <p:cNvPr id="252" name="Google Shape;252;p43"/>
          <p:cNvSpPr/>
          <p:nvPr/>
        </p:nvSpPr>
        <p:spPr>
          <a:xfrm>
            <a:off x="4291725" y="2358825"/>
            <a:ext cx="1425000" cy="1212300"/>
          </a:xfrm>
          <a:prstGeom prst="quadArrowCallout">
            <a:avLst>
              <a:gd fmla="val 18515" name="adj1"/>
              <a:gd fmla="val 18515" name="adj2"/>
              <a:gd fmla="val 18515" name="adj3"/>
              <a:gd fmla="val 48123" name="adj4"/>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44"/>
          <p:cNvPicPr preferRelativeResize="0"/>
          <p:nvPr/>
        </p:nvPicPr>
        <p:blipFill>
          <a:blip r:embed="rId3">
            <a:alphaModFix/>
          </a:blip>
          <a:stretch>
            <a:fillRect/>
          </a:stretch>
        </p:blipFill>
        <p:spPr>
          <a:xfrm>
            <a:off x="109878" y="0"/>
            <a:ext cx="8924248" cy="5143500"/>
          </a:xfrm>
          <a:prstGeom prst="rect">
            <a:avLst/>
          </a:prstGeom>
          <a:noFill/>
          <a:ln>
            <a:noFill/>
          </a:ln>
        </p:spPr>
      </p:pic>
      <p:sp>
        <p:nvSpPr>
          <p:cNvPr id="258" name="Google Shape;258;p44"/>
          <p:cNvSpPr/>
          <p:nvPr/>
        </p:nvSpPr>
        <p:spPr>
          <a:xfrm rot="1402385">
            <a:off x="8295375" y="4002211"/>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4"/>
          <p:cNvSpPr/>
          <p:nvPr/>
        </p:nvSpPr>
        <p:spPr>
          <a:xfrm rot="1402385">
            <a:off x="8111975" y="3917086"/>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4"/>
          <p:cNvSpPr/>
          <p:nvPr/>
        </p:nvSpPr>
        <p:spPr>
          <a:xfrm rot="1402385">
            <a:off x="7953150" y="3807386"/>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4"/>
          <p:cNvSpPr/>
          <p:nvPr/>
        </p:nvSpPr>
        <p:spPr>
          <a:xfrm rot="1402385">
            <a:off x="8371050" y="3042511"/>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4"/>
          <p:cNvSpPr/>
          <p:nvPr/>
        </p:nvSpPr>
        <p:spPr>
          <a:xfrm rot="1402385">
            <a:off x="8667450" y="3211261"/>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4"/>
          <p:cNvSpPr/>
          <p:nvPr/>
        </p:nvSpPr>
        <p:spPr>
          <a:xfrm rot="1402385">
            <a:off x="7624075" y="3633936"/>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4"/>
          <p:cNvSpPr/>
          <p:nvPr/>
        </p:nvSpPr>
        <p:spPr>
          <a:xfrm rot="1402385">
            <a:off x="7440675" y="3548836"/>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4"/>
          <p:cNvSpPr/>
          <p:nvPr/>
        </p:nvSpPr>
        <p:spPr>
          <a:xfrm rot="1402385">
            <a:off x="7290025" y="3460411"/>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4"/>
          <p:cNvSpPr/>
          <p:nvPr/>
        </p:nvSpPr>
        <p:spPr>
          <a:xfrm rot="1402385">
            <a:off x="7136175" y="3375286"/>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4"/>
          <p:cNvSpPr/>
          <p:nvPr/>
        </p:nvSpPr>
        <p:spPr>
          <a:xfrm rot="1402385">
            <a:off x="6928200" y="3265586"/>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4"/>
          <p:cNvSpPr/>
          <p:nvPr/>
        </p:nvSpPr>
        <p:spPr>
          <a:xfrm rot="1402385">
            <a:off x="7858575" y="2790661"/>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4"/>
          <p:cNvSpPr/>
          <p:nvPr/>
        </p:nvSpPr>
        <p:spPr>
          <a:xfrm rot="1402385">
            <a:off x="7535250" y="2600586"/>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4"/>
          <p:cNvSpPr/>
          <p:nvPr/>
        </p:nvSpPr>
        <p:spPr>
          <a:xfrm rot="6941336">
            <a:off x="3670295" y="2845661"/>
            <a:ext cx="245683" cy="484248"/>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4"/>
          <p:cNvSpPr/>
          <p:nvPr/>
        </p:nvSpPr>
        <p:spPr>
          <a:xfrm rot="7095205">
            <a:off x="4952818" y="3807384"/>
            <a:ext cx="245895" cy="484151"/>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4"/>
          <p:cNvSpPr/>
          <p:nvPr/>
        </p:nvSpPr>
        <p:spPr>
          <a:xfrm rot="7095205">
            <a:off x="5883293" y="4301334"/>
            <a:ext cx="245895" cy="484151"/>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4"/>
          <p:cNvSpPr/>
          <p:nvPr/>
        </p:nvSpPr>
        <p:spPr>
          <a:xfrm rot="7095205">
            <a:off x="7073693" y="4644559"/>
            <a:ext cx="245895" cy="484151"/>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4"/>
          <p:cNvSpPr/>
          <p:nvPr/>
        </p:nvSpPr>
        <p:spPr>
          <a:xfrm rot="7095205">
            <a:off x="2936543" y="2742809"/>
            <a:ext cx="245895" cy="484151"/>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4"/>
          <p:cNvSpPr/>
          <p:nvPr/>
        </p:nvSpPr>
        <p:spPr>
          <a:xfrm rot="7095205">
            <a:off x="2450118" y="2182884"/>
            <a:ext cx="245895" cy="484151"/>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4"/>
          <p:cNvSpPr/>
          <p:nvPr/>
        </p:nvSpPr>
        <p:spPr>
          <a:xfrm>
            <a:off x="7331000" y="3185713"/>
            <a:ext cx="163800" cy="173700"/>
          </a:xfrm>
          <a:prstGeom prst="flowChartSummingJunction">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4"/>
          <p:cNvSpPr/>
          <p:nvPr/>
        </p:nvSpPr>
        <p:spPr>
          <a:xfrm>
            <a:off x="6508050" y="2698225"/>
            <a:ext cx="163800" cy="173700"/>
          </a:xfrm>
          <a:prstGeom prst="flowChartSummingJunction">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4"/>
          <p:cNvSpPr/>
          <p:nvPr/>
        </p:nvSpPr>
        <p:spPr>
          <a:xfrm>
            <a:off x="5276300" y="4341475"/>
            <a:ext cx="163800" cy="173700"/>
          </a:xfrm>
          <a:prstGeom prst="flowChartSummingJunction">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4"/>
          <p:cNvSpPr/>
          <p:nvPr/>
        </p:nvSpPr>
        <p:spPr>
          <a:xfrm>
            <a:off x="5924350" y="2698225"/>
            <a:ext cx="163800" cy="173700"/>
          </a:xfrm>
          <a:prstGeom prst="flowChartSummingJunction">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4"/>
          <p:cNvSpPr/>
          <p:nvPr/>
        </p:nvSpPr>
        <p:spPr>
          <a:xfrm>
            <a:off x="1920050" y="1068250"/>
            <a:ext cx="163800" cy="173700"/>
          </a:xfrm>
          <a:prstGeom prst="flowChartSummingJunction">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4"/>
          <p:cNvSpPr/>
          <p:nvPr/>
        </p:nvSpPr>
        <p:spPr>
          <a:xfrm>
            <a:off x="7703275" y="3324963"/>
            <a:ext cx="163800" cy="173700"/>
          </a:xfrm>
          <a:prstGeom prst="flowChartSummingJunction">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4"/>
          <p:cNvSpPr/>
          <p:nvPr/>
        </p:nvSpPr>
        <p:spPr>
          <a:xfrm>
            <a:off x="4640975" y="3502525"/>
            <a:ext cx="163800" cy="173700"/>
          </a:xfrm>
          <a:prstGeom prst="flowChartSummingJunction">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4"/>
          <p:cNvSpPr/>
          <p:nvPr/>
        </p:nvSpPr>
        <p:spPr>
          <a:xfrm>
            <a:off x="7177150" y="894550"/>
            <a:ext cx="163800" cy="173700"/>
          </a:xfrm>
          <a:prstGeom prst="flowChartSummingJunction">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45"/>
          <p:cNvPicPr preferRelativeResize="0"/>
          <p:nvPr/>
        </p:nvPicPr>
        <p:blipFill>
          <a:blip r:embed="rId3">
            <a:alphaModFix/>
          </a:blip>
          <a:stretch>
            <a:fillRect/>
          </a:stretch>
        </p:blipFill>
        <p:spPr>
          <a:xfrm>
            <a:off x="343154" y="0"/>
            <a:ext cx="8457684" cy="5143501"/>
          </a:xfrm>
          <a:prstGeom prst="rect">
            <a:avLst/>
          </a:prstGeom>
          <a:noFill/>
          <a:ln>
            <a:noFill/>
          </a:ln>
        </p:spPr>
      </p:pic>
      <p:sp>
        <p:nvSpPr>
          <p:cNvPr id="289" name="Google Shape;289;p45"/>
          <p:cNvSpPr txBox="1"/>
          <p:nvPr/>
        </p:nvSpPr>
        <p:spPr>
          <a:xfrm rot="-5400000">
            <a:off x="6409250" y="2407950"/>
            <a:ext cx="5110800" cy="32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999999"/>
                </a:solidFill>
              </a:rPr>
              <a:t>https://www.abc.net.au/news/2019-06-08/city-of-perth-rolls-out-new-facial-recognition-cctv-cameras/11147780</a:t>
            </a:r>
            <a:endParaRPr sz="800">
              <a:solidFill>
                <a:srgbClr val="99999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3" name="Shape 293"/>
        <p:cNvGrpSpPr/>
        <p:nvPr/>
      </p:nvGrpSpPr>
      <p:grpSpPr>
        <a:xfrm>
          <a:off x="0" y="0"/>
          <a:ext cx="0" cy="0"/>
          <a:chOff x="0" y="0"/>
          <a:chExt cx="0" cy="0"/>
        </a:xfrm>
      </p:grpSpPr>
      <p:pic>
        <p:nvPicPr>
          <p:cNvPr id="294" name="Google Shape;294;p46"/>
          <p:cNvPicPr preferRelativeResize="0"/>
          <p:nvPr/>
        </p:nvPicPr>
        <p:blipFill>
          <a:blip r:embed="rId3">
            <a:alphaModFix/>
          </a:blip>
          <a:stretch>
            <a:fillRect/>
          </a:stretch>
        </p:blipFill>
        <p:spPr>
          <a:xfrm>
            <a:off x="1892150" y="152400"/>
            <a:ext cx="5359691" cy="4838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98" name="Shape 298"/>
        <p:cNvGrpSpPr/>
        <p:nvPr/>
      </p:nvGrpSpPr>
      <p:grpSpPr>
        <a:xfrm>
          <a:off x="0" y="0"/>
          <a:ext cx="0" cy="0"/>
          <a:chOff x="0" y="0"/>
          <a:chExt cx="0" cy="0"/>
        </a:xfrm>
      </p:grpSpPr>
      <p:pic>
        <p:nvPicPr>
          <p:cNvPr id="299" name="Google Shape;299;p47"/>
          <p:cNvPicPr preferRelativeResize="0"/>
          <p:nvPr/>
        </p:nvPicPr>
        <p:blipFill>
          <a:blip r:embed="rId3">
            <a:alphaModFix/>
          </a:blip>
          <a:stretch>
            <a:fillRect/>
          </a:stretch>
        </p:blipFill>
        <p:spPr>
          <a:xfrm>
            <a:off x="716421" y="0"/>
            <a:ext cx="7711154" cy="5143500"/>
          </a:xfrm>
          <a:prstGeom prst="rect">
            <a:avLst/>
          </a:prstGeom>
          <a:noFill/>
          <a:ln>
            <a:noFill/>
          </a:ln>
        </p:spPr>
      </p:pic>
      <p:sp>
        <p:nvSpPr>
          <p:cNvPr id="300" name="Google Shape;300;p47"/>
          <p:cNvSpPr txBox="1"/>
          <p:nvPr/>
        </p:nvSpPr>
        <p:spPr>
          <a:xfrm rot="-5400000">
            <a:off x="6322950" y="2391600"/>
            <a:ext cx="5020200" cy="3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666666"/>
                </a:solidFill>
              </a:rPr>
              <a:t>https://www.abc.net.au/news/2019-06-08/officer-monitors-citywatch-cctv-surveillance-cameras-1/11191026</a:t>
            </a:r>
            <a:endParaRPr sz="800">
              <a:solidFill>
                <a:srgbClr val="666666"/>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8"/>
          <p:cNvSpPr txBox="1"/>
          <p:nvPr/>
        </p:nvSpPr>
        <p:spPr>
          <a:xfrm>
            <a:off x="2425650" y="1390350"/>
            <a:ext cx="4292700" cy="51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D9D9D9"/>
                </a:solidFill>
              </a:rPr>
              <a:t>Case Study 3 </a:t>
            </a:r>
            <a:br>
              <a:rPr lang="en-GB" sz="2400">
                <a:solidFill>
                  <a:srgbClr val="D9D9D9"/>
                </a:solidFill>
              </a:rPr>
            </a:br>
            <a:br>
              <a:rPr lang="en-GB" sz="2400">
                <a:solidFill>
                  <a:srgbClr val="D9D9D9"/>
                </a:solidFill>
              </a:rPr>
            </a:br>
            <a:r>
              <a:rPr lang="en-GB" sz="2000">
                <a:solidFill>
                  <a:srgbClr val="D9D9D9"/>
                </a:solidFill>
              </a:rPr>
              <a:t>‘</a:t>
            </a:r>
            <a:r>
              <a:rPr i="1" lang="en-GB" sz="2000">
                <a:solidFill>
                  <a:srgbClr val="D9D9D9"/>
                </a:solidFill>
              </a:rPr>
              <a:t>Body Worn Cameras</a:t>
            </a:r>
            <a:r>
              <a:rPr lang="en-GB" sz="2000">
                <a:solidFill>
                  <a:srgbClr val="D9D9D9"/>
                </a:solidFill>
              </a:rPr>
              <a:t>’ </a:t>
            </a:r>
            <a:endParaRPr sz="2000">
              <a:solidFill>
                <a:srgbClr val="D9D9D9"/>
              </a:solidFill>
            </a:endParaRPr>
          </a:p>
          <a:p>
            <a:pPr indent="0" lvl="0" marL="0" rtl="0" algn="ctr">
              <a:spcBef>
                <a:spcPts val="0"/>
              </a:spcBef>
              <a:spcAft>
                <a:spcPts val="0"/>
              </a:spcAft>
              <a:buNone/>
            </a:pPr>
            <a:r>
              <a:t/>
            </a:r>
            <a:endParaRPr sz="1800">
              <a:solidFill>
                <a:srgbClr val="D9D9D9"/>
              </a:solidFill>
            </a:endParaRPr>
          </a:p>
          <a:p>
            <a:pPr indent="0" lvl="0" marL="0" rtl="0" algn="ctr">
              <a:spcBef>
                <a:spcPts val="0"/>
              </a:spcBef>
              <a:spcAft>
                <a:spcPts val="0"/>
              </a:spcAft>
              <a:buNone/>
            </a:pPr>
            <a:r>
              <a:rPr lang="en-GB" sz="1600">
                <a:solidFill>
                  <a:srgbClr val="D9D9D9"/>
                </a:solidFill>
              </a:rPr>
              <a:t>Perth,</a:t>
            </a:r>
            <a:br>
              <a:rPr lang="en-GB" sz="1600">
                <a:solidFill>
                  <a:srgbClr val="D9D9D9"/>
                </a:solidFill>
              </a:rPr>
            </a:br>
            <a:r>
              <a:rPr lang="en-GB" sz="1600">
                <a:solidFill>
                  <a:srgbClr val="D9D9D9"/>
                </a:solidFill>
              </a:rPr>
              <a:t>Western Australia</a:t>
            </a:r>
            <a:endParaRPr sz="1600">
              <a:solidFill>
                <a:srgbClr val="D9D9D9"/>
              </a:solidFill>
            </a:endParaRPr>
          </a:p>
        </p:txBody>
      </p:sp>
      <p:cxnSp>
        <p:nvCxnSpPr>
          <p:cNvPr id="306" name="Google Shape;306;p48"/>
          <p:cNvCxnSpPr/>
          <p:nvPr/>
        </p:nvCxnSpPr>
        <p:spPr>
          <a:xfrm flipH="1" rot="10800000">
            <a:off x="3266925" y="1967650"/>
            <a:ext cx="2507100" cy="15300"/>
          </a:xfrm>
          <a:prstGeom prst="straightConnector1">
            <a:avLst/>
          </a:prstGeom>
          <a:noFill/>
          <a:ln cap="flat" cmpd="sng" w="28575">
            <a:solidFill>
              <a:srgbClr val="EFEFEF"/>
            </a:solidFill>
            <a:prstDash val="solid"/>
            <a:round/>
            <a:headEnd len="med" w="med" type="none"/>
            <a:tailEnd len="med" w="med" type="non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0" name="Shape 310"/>
        <p:cNvGrpSpPr/>
        <p:nvPr/>
      </p:nvGrpSpPr>
      <p:grpSpPr>
        <a:xfrm>
          <a:off x="0" y="0"/>
          <a:ext cx="0" cy="0"/>
          <a:chOff x="0" y="0"/>
          <a:chExt cx="0" cy="0"/>
        </a:xfrm>
      </p:grpSpPr>
      <p:pic>
        <p:nvPicPr>
          <p:cNvPr id="311" name="Google Shape;311;p49"/>
          <p:cNvPicPr preferRelativeResize="0"/>
          <p:nvPr/>
        </p:nvPicPr>
        <p:blipFill>
          <a:blip r:embed="rId3">
            <a:alphaModFix/>
          </a:blip>
          <a:stretch>
            <a:fillRect/>
          </a:stretch>
        </p:blipFill>
        <p:spPr>
          <a:xfrm>
            <a:off x="1249100" y="152400"/>
            <a:ext cx="6645793" cy="483869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5" name="Shape 315"/>
        <p:cNvGrpSpPr/>
        <p:nvPr/>
      </p:nvGrpSpPr>
      <p:grpSpPr>
        <a:xfrm>
          <a:off x="0" y="0"/>
          <a:ext cx="0" cy="0"/>
          <a:chOff x="0" y="0"/>
          <a:chExt cx="0" cy="0"/>
        </a:xfrm>
      </p:grpSpPr>
      <p:pic>
        <p:nvPicPr>
          <p:cNvPr id="316" name="Google Shape;316;p50"/>
          <p:cNvPicPr preferRelativeResize="0"/>
          <p:nvPr/>
        </p:nvPicPr>
        <p:blipFill>
          <a:blip r:embed="rId3">
            <a:alphaModFix/>
          </a:blip>
          <a:stretch>
            <a:fillRect/>
          </a:stretch>
        </p:blipFill>
        <p:spPr>
          <a:xfrm>
            <a:off x="2024275" y="200325"/>
            <a:ext cx="5255196" cy="4838701"/>
          </a:xfrm>
          <a:prstGeom prst="rect">
            <a:avLst/>
          </a:prstGeom>
          <a:noFill/>
          <a:ln>
            <a:noFill/>
          </a:ln>
        </p:spPr>
      </p:pic>
      <p:sp>
        <p:nvSpPr>
          <p:cNvPr id="317" name="Google Shape;317;p50"/>
          <p:cNvSpPr/>
          <p:nvPr/>
        </p:nvSpPr>
        <p:spPr>
          <a:xfrm>
            <a:off x="2515850" y="3737825"/>
            <a:ext cx="1150200" cy="287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51"/>
          <p:cNvPicPr preferRelativeResize="0"/>
          <p:nvPr/>
        </p:nvPicPr>
        <p:blipFill>
          <a:blip r:embed="rId3">
            <a:alphaModFix/>
          </a:blip>
          <a:stretch>
            <a:fillRect/>
          </a:stretch>
        </p:blipFill>
        <p:spPr>
          <a:xfrm>
            <a:off x="996388" y="152400"/>
            <a:ext cx="7151234" cy="4838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ctrTitle"/>
          </p:nvPr>
        </p:nvSpPr>
        <p:spPr>
          <a:xfrm>
            <a:off x="359625" y="543100"/>
            <a:ext cx="8520600" cy="74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3000">
                <a:highlight>
                  <a:srgbClr val="FF0000"/>
                </a:highlight>
              </a:rPr>
              <a:t> CONSENT </a:t>
            </a:r>
            <a:endParaRPr sz="3000">
              <a:highlight>
                <a:srgbClr val="FF0000"/>
              </a:highlight>
            </a:endParaRPr>
          </a:p>
        </p:txBody>
      </p:sp>
      <p:sp>
        <p:nvSpPr>
          <p:cNvPr id="76" name="Google Shape;76;p16"/>
          <p:cNvSpPr txBox="1"/>
          <p:nvPr>
            <p:ph idx="1" type="subTitle"/>
          </p:nvPr>
        </p:nvSpPr>
        <p:spPr>
          <a:xfrm>
            <a:off x="955950" y="1566150"/>
            <a:ext cx="72321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400">
                <a:solidFill>
                  <a:srgbClr val="F3F3F3"/>
                </a:solidFill>
              </a:rPr>
              <a:t> THIS PRESENTATION IS BEING RECORDED AND ALL OF YOUR AUDIO INTERACTIONS WILL BE CAPTURED VIA THE INVITED SPEAKERS MICROPHONE. IF YOU DO NOT WISH TO BE VISUALLY RECORDED ON CAMERA PLEASE DO NOT PASS BETWEEN THE INVITED SPEAKER AND THE EXIT DOOR, NOR ARE YOU REQUIRED TO INTERACT AUDIBLY WITH THE INVITED SPEAKER. THE ENTIRE PRESENTATION BETWEEN COMMENCEMENT AND CESSATION OF THIS SLIDE PRESENTATION WILL BE RECORDED, EDITED AND BROADCAST ONLINE AS A DIGITAL PRESENTATION ON THE INVITED </a:t>
            </a:r>
            <a:r>
              <a:rPr lang="en-GB" sz="1400">
                <a:solidFill>
                  <a:srgbClr val="F3F3F3"/>
                </a:solidFill>
              </a:rPr>
              <a:t>SPEAKERS</a:t>
            </a:r>
            <a:r>
              <a:rPr lang="en-GB" sz="1400">
                <a:solidFill>
                  <a:srgbClr val="F3F3F3"/>
                </a:solidFill>
              </a:rPr>
              <a:t> YOUTUBE CHANNEL VIA THE INTERNET. YOUR </a:t>
            </a:r>
            <a:r>
              <a:rPr lang="en-GB" sz="1400">
                <a:solidFill>
                  <a:srgbClr val="F3F3F3"/>
                </a:solidFill>
                <a:highlight>
                  <a:srgbClr val="FF0000"/>
                </a:highlight>
              </a:rPr>
              <a:t>SUBJECT RIGHTS AND PRIVACY</a:t>
            </a:r>
            <a:r>
              <a:rPr lang="en-GB" sz="1400">
                <a:solidFill>
                  <a:srgbClr val="F3F3F3"/>
                </a:solidFill>
              </a:rPr>
              <a:t> ARE IMPORTANT. THE INVITED SPEAKER INVITES YOU TO DISCUSS THIS TOPIC FURTHER AT A TIME AND PLACE WHICH RESPECTS BOTH PARTIES PERSONAL, COMMUNITY, NATIONAL AND GLOBAL HUMAN RIGHTS.</a:t>
            </a:r>
            <a:endParaRPr sz="1400">
              <a:solidFill>
                <a:srgbClr val="F3F3F3"/>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2"/>
          <p:cNvSpPr txBox="1"/>
          <p:nvPr/>
        </p:nvSpPr>
        <p:spPr>
          <a:xfrm>
            <a:off x="1163025" y="761700"/>
            <a:ext cx="6986400" cy="55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rgbClr val="EFEFEF"/>
                </a:solidFill>
              </a:rPr>
              <a:t>“... You began your query with a question about why there is little or no accessible information on the City of Perth website detailing the use, type, intent and governance of the Body Worn Camera technology currently being employed. </a:t>
            </a:r>
            <a:r>
              <a:rPr b="1" lang="en-GB" sz="1800">
                <a:solidFill>
                  <a:srgbClr val="FFFFFF"/>
                </a:solidFill>
                <a:highlight>
                  <a:srgbClr val="FF0000"/>
                </a:highlight>
              </a:rPr>
              <a:t>We are not required to provide this information on our website for public access as the purpose of deploying the Body Worn Cameras is primarily for our staff safety in line with our responsibilities guided by the Occupational Health and Safety Act 1984.</a:t>
            </a:r>
            <a:r>
              <a:rPr lang="en-GB" sz="1800">
                <a:solidFill>
                  <a:srgbClr val="EFEFEF"/>
                </a:solidFill>
              </a:rPr>
              <a:t>”</a:t>
            </a:r>
            <a:endParaRPr sz="1800">
              <a:solidFill>
                <a:srgbClr val="EFEFEF"/>
              </a:solidFill>
            </a:endParaRPr>
          </a:p>
          <a:p>
            <a:pPr indent="0" lvl="0" marL="0" rtl="0" algn="l">
              <a:lnSpc>
                <a:spcPct val="115000"/>
              </a:lnSpc>
              <a:spcBef>
                <a:spcPts val="0"/>
              </a:spcBef>
              <a:spcAft>
                <a:spcPts val="0"/>
              </a:spcAft>
              <a:buNone/>
            </a:pPr>
            <a:r>
              <a:t/>
            </a:r>
            <a:endParaRPr sz="1800">
              <a:solidFill>
                <a:srgbClr val="EFEFEF"/>
              </a:solidFill>
            </a:endParaRPr>
          </a:p>
          <a:p>
            <a:pPr indent="0" lvl="0" marL="0" rtl="0" algn="l">
              <a:lnSpc>
                <a:spcPct val="115000"/>
              </a:lnSpc>
              <a:spcBef>
                <a:spcPts val="0"/>
              </a:spcBef>
              <a:spcAft>
                <a:spcPts val="0"/>
              </a:spcAft>
              <a:buNone/>
            </a:pPr>
            <a:r>
              <a:rPr lang="en-GB" sz="1200">
                <a:solidFill>
                  <a:srgbClr val="EFEFEF"/>
                </a:solidFill>
              </a:rPr>
              <a:t>Email correspondence - Jan 14, 2019 - 1:45 PM - </a:t>
            </a:r>
            <a:r>
              <a:rPr b="1" lang="en-GB" sz="1200">
                <a:solidFill>
                  <a:srgbClr val="EFEFEF"/>
                </a:solidFill>
              </a:rPr>
              <a:t>Kylie Taylor, Perth City Council, </a:t>
            </a:r>
            <a:r>
              <a:rPr lang="en-GB" sz="1200">
                <a:solidFill>
                  <a:srgbClr val="EFEFEF"/>
                </a:solidFill>
              </a:rPr>
              <a:t>Business Operations Officer, Parking Services Unit</a:t>
            </a:r>
            <a:endParaRPr sz="1200">
              <a:solidFill>
                <a:srgbClr val="EFEFEF"/>
              </a:solidFill>
            </a:endParaRPr>
          </a:p>
          <a:p>
            <a:pPr indent="0" lvl="0" marL="0" rtl="0" algn="l">
              <a:lnSpc>
                <a:spcPct val="115000"/>
              </a:lnSpc>
              <a:spcBef>
                <a:spcPts val="0"/>
              </a:spcBef>
              <a:spcAft>
                <a:spcPts val="0"/>
              </a:spcAft>
              <a:buNone/>
            </a:pPr>
            <a:r>
              <a:t/>
            </a:r>
            <a:endParaRPr sz="1800">
              <a:solidFill>
                <a:srgbClr val="EFEFEF"/>
              </a:solidFill>
            </a:endParaRPr>
          </a:p>
          <a:p>
            <a:pPr indent="0" lvl="0" marL="0" rtl="0" algn="l">
              <a:lnSpc>
                <a:spcPct val="115000"/>
              </a:lnSpc>
              <a:spcBef>
                <a:spcPts val="0"/>
              </a:spcBef>
              <a:spcAft>
                <a:spcPts val="0"/>
              </a:spcAft>
              <a:buNone/>
            </a:pPr>
            <a:r>
              <a:t/>
            </a:r>
            <a:endParaRPr sz="1800">
              <a:solidFill>
                <a:srgbClr val="EFEFE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53"/>
          <p:cNvPicPr preferRelativeResize="0"/>
          <p:nvPr/>
        </p:nvPicPr>
        <p:blipFill>
          <a:blip r:embed="rId3">
            <a:alphaModFix/>
          </a:blip>
          <a:stretch>
            <a:fillRect/>
          </a:stretch>
        </p:blipFill>
        <p:spPr>
          <a:xfrm>
            <a:off x="152400" y="152400"/>
            <a:ext cx="8839200" cy="428644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36" name="Shape 336"/>
        <p:cNvGrpSpPr/>
        <p:nvPr/>
      </p:nvGrpSpPr>
      <p:grpSpPr>
        <a:xfrm>
          <a:off x="0" y="0"/>
          <a:ext cx="0" cy="0"/>
          <a:chOff x="0" y="0"/>
          <a:chExt cx="0" cy="0"/>
        </a:xfrm>
      </p:grpSpPr>
      <p:pic>
        <p:nvPicPr>
          <p:cNvPr descr="China has turned the northwestern region of Xinjiang into a vast experiment in domestic surveillance. WSJ investigated what life is like in a place where one's every move can be monitored with cutting-edge technology. &#10;&#10; &#10;Don’t miss a WSJ video, subscribe here: http://bit.ly/14Q81Xy&#10;&#10;More from the Wall Street Journal: &#10;Visit WSJ.com: http://www.wsj.com&#10;Visit the WSJ Video Center: https://wsj.com/video&#10;&#10;On Facebook: https://www.facebook.com/pg/wsj/videos/&#10;On Twitter: https://twitter.com/WSJ&#10;On Snapchat: https://on.wsj.com/2ratjSM" id="337" name="Google Shape;337;p54" title="Life Inside China's Total Surveillance State">
            <a:hlinkClick r:id="rId3"/>
          </p:cNvPr>
          <p:cNvPicPr preferRelativeResize="0"/>
          <p:nvPr/>
        </p:nvPicPr>
        <p:blipFill>
          <a:blip r:embed="rId4">
            <a:alphaModFix/>
          </a:blip>
          <a:stretch>
            <a:fillRect/>
          </a:stretch>
        </p:blipFill>
        <p:spPr>
          <a:xfrm>
            <a:off x="1274913" y="98938"/>
            <a:ext cx="6594175" cy="4945625"/>
          </a:xfrm>
          <a:prstGeom prst="rect">
            <a:avLst/>
          </a:prstGeom>
          <a:noFill/>
          <a:ln>
            <a:noFill/>
          </a:ln>
        </p:spPr>
      </p:pic>
      <p:sp>
        <p:nvSpPr>
          <p:cNvPr id="338" name="Google Shape;338;p54"/>
          <p:cNvSpPr txBox="1"/>
          <p:nvPr/>
        </p:nvSpPr>
        <p:spPr>
          <a:xfrm>
            <a:off x="2036125" y="4535700"/>
            <a:ext cx="5454900" cy="22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D9D9D9"/>
                </a:solidFill>
              </a:rPr>
              <a:t>Life Inside China’s Total Surveillance State</a:t>
            </a:r>
            <a:endParaRPr>
              <a:solidFill>
                <a:srgbClr val="D9D9D9"/>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42" name="Shape 342"/>
        <p:cNvGrpSpPr/>
        <p:nvPr/>
      </p:nvGrpSpPr>
      <p:grpSpPr>
        <a:xfrm>
          <a:off x="0" y="0"/>
          <a:ext cx="0" cy="0"/>
          <a:chOff x="0" y="0"/>
          <a:chExt cx="0" cy="0"/>
        </a:xfrm>
      </p:grpSpPr>
      <p:pic>
        <p:nvPicPr>
          <p:cNvPr id="343" name="Google Shape;343;p55"/>
          <p:cNvPicPr preferRelativeResize="0"/>
          <p:nvPr/>
        </p:nvPicPr>
        <p:blipFill>
          <a:blip r:embed="rId3">
            <a:alphaModFix/>
          </a:blip>
          <a:stretch>
            <a:fillRect/>
          </a:stretch>
        </p:blipFill>
        <p:spPr>
          <a:xfrm>
            <a:off x="152400" y="152400"/>
            <a:ext cx="8839200" cy="461848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7" name="Shape 347"/>
        <p:cNvGrpSpPr/>
        <p:nvPr/>
      </p:nvGrpSpPr>
      <p:grpSpPr>
        <a:xfrm>
          <a:off x="0" y="0"/>
          <a:ext cx="0" cy="0"/>
          <a:chOff x="0" y="0"/>
          <a:chExt cx="0" cy="0"/>
        </a:xfrm>
      </p:grpSpPr>
      <p:pic>
        <p:nvPicPr>
          <p:cNvPr id="348" name="Google Shape;348;p56"/>
          <p:cNvPicPr preferRelativeResize="0"/>
          <p:nvPr/>
        </p:nvPicPr>
        <p:blipFill>
          <a:blip r:embed="rId3">
            <a:alphaModFix/>
          </a:blip>
          <a:stretch>
            <a:fillRect/>
          </a:stretch>
        </p:blipFill>
        <p:spPr>
          <a:xfrm>
            <a:off x="811050" y="423063"/>
            <a:ext cx="7521902" cy="4297376"/>
          </a:xfrm>
          <a:prstGeom prst="rect">
            <a:avLst/>
          </a:prstGeom>
          <a:noFill/>
          <a:ln>
            <a:noFill/>
          </a:ln>
        </p:spPr>
      </p:pic>
      <p:sp>
        <p:nvSpPr>
          <p:cNvPr id="349" name="Google Shape;349;p56"/>
          <p:cNvSpPr txBox="1"/>
          <p:nvPr/>
        </p:nvSpPr>
        <p:spPr>
          <a:xfrm rot="-5400000">
            <a:off x="7321500" y="3530000"/>
            <a:ext cx="1883700" cy="1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CCCCCC"/>
                </a:solidFill>
              </a:rPr>
              <a:t>http://www.socialcooling.com</a:t>
            </a:r>
            <a:endParaRPr sz="1000">
              <a:solidFill>
                <a:srgbClr val="CCCCCC"/>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53" name="Shape 353"/>
        <p:cNvGrpSpPr/>
        <p:nvPr/>
      </p:nvGrpSpPr>
      <p:grpSpPr>
        <a:xfrm>
          <a:off x="0" y="0"/>
          <a:ext cx="0" cy="0"/>
          <a:chOff x="0" y="0"/>
          <a:chExt cx="0" cy="0"/>
        </a:xfrm>
      </p:grpSpPr>
      <p:pic>
        <p:nvPicPr>
          <p:cNvPr id="354" name="Google Shape;354;p57"/>
          <p:cNvPicPr preferRelativeResize="0"/>
          <p:nvPr/>
        </p:nvPicPr>
        <p:blipFill>
          <a:blip r:embed="rId3">
            <a:alphaModFix/>
          </a:blip>
          <a:stretch>
            <a:fillRect/>
          </a:stretch>
        </p:blipFill>
        <p:spPr>
          <a:xfrm>
            <a:off x="152400" y="152400"/>
            <a:ext cx="8954077" cy="4065600"/>
          </a:xfrm>
          <a:prstGeom prst="rect">
            <a:avLst/>
          </a:prstGeom>
          <a:noFill/>
          <a:ln>
            <a:noFill/>
          </a:ln>
        </p:spPr>
      </p:pic>
      <p:sp>
        <p:nvSpPr>
          <p:cNvPr id="355" name="Google Shape;355;p57"/>
          <p:cNvSpPr txBox="1"/>
          <p:nvPr/>
        </p:nvSpPr>
        <p:spPr>
          <a:xfrm rot="-5400000">
            <a:off x="7755600" y="3595525"/>
            <a:ext cx="1883700" cy="1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CCCCCC"/>
                </a:solidFill>
              </a:rPr>
              <a:t>http://www.socialcooling.com</a:t>
            </a:r>
            <a:endParaRPr sz="1000">
              <a:solidFill>
                <a:srgbClr val="CCCCCC"/>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9" name="Shape 359"/>
        <p:cNvGrpSpPr/>
        <p:nvPr/>
      </p:nvGrpSpPr>
      <p:grpSpPr>
        <a:xfrm>
          <a:off x="0" y="0"/>
          <a:ext cx="0" cy="0"/>
          <a:chOff x="0" y="0"/>
          <a:chExt cx="0" cy="0"/>
        </a:xfrm>
      </p:grpSpPr>
      <p:sp>
        <p:nvSpPr>
          <p:cNvPr id="360" name="Google Shape;360;p58"/>
          <p:cNvSpPr txBox="1"/>
          <p:nvPr/>
        </p:nvSpPr>
        <p:spPr>
          <a:xfrm>
            <a:off x="3538150" y="889525"/>
            <a:ext cx="4996200" cy="27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700">
                <a:solidFill>
                  <a:srgbClr val="222222"/>
                </a:solidFill>
                <a:highlight>
                  <a:srgbClr val="FFFFFF"/>
                </a:highlight>
              </a:rPr>
              <a:t>"... If you have something that you don't want anyone to know, maybe you shouldn't be doing it in the first place, but if you really need that kind of privacy, the reality is that search engines including Google do retain this information for some time, and it's important, for example that we are all subject in the United States to the Patriot Act. It is possible that that information could be made available to the authorities.”</a:t>
            </a:r>
            <a:r>
              <a:rPr lang="en-GB" sz="2000">
                <a:solidFill>
                  <a:srgbClr val="222222"/>
                </a:solidFill>
                <a:highlight>
                  <a:srgbClr val="FFFFFF"/>
                </a:highlight>
              </a:rPr>
              <a:t>  </a:t>
            </a:r>
            <a:endParaRPr sz="2000">
              <a:solidFill>
                <a:srgbClr val="222222"/>
              </a:solidFill>
              <a:highlight>
                <a:srgbClr val="FFFFFF"/>
              </a:highlight>
            </a:endParaRPr>
          </a:p>
          <a:p>
            <a:pPr indent="0" lvl="0" marL="0" rtl="0" algn="l">
              <a:spcBef>
                <a:spcPts val="0"/>
              </a:spcBef>
              <a:spcAft>
                <a:spcPts val="0"/>
              </a:spcAft>
              <a:buNone/>
            </a:pPr>
            <a:r>
              <a:t/>
            </a:r>
            <a:endParaRPr sz="2000">
              <a:solidFill>
                <a:srgbClr val="222222"/>
              </a:solidFill>
              <a:highlight>
                <a:srgbClr val="FFFFFF"/>
              </a:highlight>
            </a:endParaRPr>
          </a:p>
          <a:p>
            <a:pPr indent="0" lvl="0" marL="0" rtl="0" algn="r">
              <a:spcBef>
                <a:spcPts val="0"/>
              </a:spcBef>
              <a:spcAft>
                <a:spcPts val="0"/>
              </a:spcAft>
              <a:buNone/>
            </a:pPr>
            <a:r>
              <a:rPr b="1" lang="en-GB" sz="1800">
                <a:solidFill>
                  <a:srgbClr val="222222"/>
                </a:solidFill>
                <a:highlight>
                  <a:srgbClr val="FFFFFF"/>
                </a:highlight>
              </a:rPr>
              <a:t>Eric Schmidt - Former CEO, Google Inc.</a:t>
            </a:r>
            <a:endParaRPr b="1" sz="1800">
              <a:solidFill>
                <a:srgbClr val="222222"/>
              </a:solidFill>
              <a:highlight>
                <a:srgbClr val="FFFFFF"/>
              </a:highlight>
            </a:endParaRPr>
          </a:p>
        </p:txBody>
      </p:sp>
      <p:pic>
        <p:nvPicPr>
          <p:cNvPr id="361" name="Google Shape;361;p58"/>
          <p:cNvPicPr preferRelativeResize="0"/>
          <p:nvPr/>
        </p:nvPicPr>
        <p:blipFill>
          <a:blip r:embed="rId3">
            <a:alphaModFix/>
          </a:blip>
          <a:stretch>
            <a:fillRect/>
          </a:stretch>
        </p:blipFill>
        <p:spPr>
          <a:xfrm>
            <a:off x="840375" y="889525"/>
            <a:ext cx="2210451" cy="295992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5" name="Shape 365"/>
        <p:cNvGrpSpPr/>
        <p:nvPr/>
      </p:nvGrpSpPr>
      <p:grpSpPr>
        <a:xfrm>
          <a:off x="0" y="0"/>
          <a:ext cx="0" cy="0"/>
          <a:chOff x="0" y="0"/>
          <a:chExt cx="0" cy="0"/>
        </a:xfrm>
      </p:grpSpPr>
      <p:sp>
        <p:nvSpPr>
          <p:cNvPr id="366" name="Google Shape;366;p59"/>
          <p:cNvSpPr txBox="1"/>
          <p:nvPr/>
        </p:nvSpPr>
        <p:spPr>
          <a:xfrm>
            <a:off x="3202700" y="1261300"/>
            <a:ext cx="5151300" cy="117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000"/>
              <a:t>“...</a:t>
            </a:r>
            <a:r>
              <a:rPr lang="en-GB" sz="2000">
                <a:solidFill>
                  <a:srgbClr val="222222"/>
                </a:solidFill>
                <a:highlight>
                  <a:srgbClr val="FFFFFF"/>
                </a:highlight>
              </a:rPr>
              <a:t> Arguing that you don't care about the right to privacy because you have nothing to hide is no different than saying you don't care about free speech because you have nothing to say."</a:t>
            </a:r>
            <a:endParaRPr sz="2000">
              <a:solidFill>
                <a:srgbClr val="222222"/>
              </a:solidFill>
              <a:highlight>
                <a:srgbClr val="FFFFFF"/>
              </a:highlight>
            </a:endParaRPr>
          </a:p>
          <a:p>
            <a:pPr indent="0" lvl="0" marL="0" rtl="0" algn="l">
              <a:spcBef>
                <a:spcPts val="0"/>
              </a:spcBef>
              <a:spcAft>
                <a:spcPts val="0"/>
              </a:spcAft>
              <a:buNone/>
            </a:pPr>
            <a:r>
              <a:t/>
            </a:r>
            <a:endParaRPr sz="1100">
              <a:solidFill>
                <a:srgbClr val="222222"/>
              </a:solidFill>
              <a:highlight>
                <a:srgbClr val="FFFFFF"/>
              </a:highlight>
            </a:endParaRPr>
          </a:p>
          <a:p>
            <a:pPr indent="0" lvl="0" marL="0" rtl="0" algn="r">
              <a:spcBef>
                <a:spcPts val="0"/>
              </a:spcBef>
              <a:spcAft>
                <a:spcPts val="0"/>
              </a:spcAft>
              <a:buNone/>
            </a:pPr>
            <a:r>
              <a:rPr b="1" lang="en-GB" sz="2000">
                <a:solidFill>
                  <a:srgbClr val="222222"/>
                </a:solidFill>
                <a:highlight>
                  <a:srgbClr val="FFFFFF"/>
                </a:highlight>
              </a:rPr>
              <a:t>Edward Snowden</a:t>
            </a:r>
            <a:endParaRPr b="1" sz="2000">
              <a:solidFill>
                <a:srgbClr val="222222"/>
              </a:solidFill>
              <a:highlight>
                <a:srgbClr val="FFFFFF"/>
              </a:highlight>
            </a:endParaRPr>
          </a:p>
        </p:txBody>
      </p:sp>
      <p:pic>
        <p:nvPicPr>
          <p:cNvPr id="367" name="Google Shape;367;p59"/>
          <p:cNvPicPr preferRelativeResize="0"/>
          <p:nvPr/>
        </p:nvPicPr>
        <p:blipFill>
          <a:blip r:embed="rId3">
            <a:alphaModFix/>
          </a:blip>
          <a:stretch>
            <a:fillRect/>
          </a:stretch>
        </p:blipFill>
        <p:spPr>
          <a:xfrm>
            <a:off x="807625" y="1094075"/>
            <a:ext cx="2018025" cy="24115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71" name="Shape 371"/>
        <p:cNvGrpSpPr/>
        <p:nvPr/>
      </p:nvGrpSpPr>
      <p:grpSpPr>
        <a:xfrm>
          <a:off x="0" y="0"/>
          <a:ext cx="0" cy="0"/>
          <a:chOff x="0" y="0"/>
          <a:chExt cx="0" cy="0"/>
        </a:xfrm>
      </p:grpSpPr>
      <p:pic>
        <p:nvPicPr>
          <p:cNvPr id="372" name="Google Shape;372;p60"/>
          <p:cNvPicPr preferRelativeResize="0"/>
          <p:nvPr/>
        </p:nvPicPr>
        <p:blipFill>
          <a:blip r:embed="rId3">
            <a:alphaModFix/>
          </a:blip>
          <a:stretch>
            <a:fillRect/>
          </a:stretch>
        </p:blipFill>
        <p:spPr>
          <a:xfrm>
            <a:off x="152400" y="152400"/>
            <a:ext cx="8839200" cy="451724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6" name="Shape 376"/>
        <p:cNvGrpSpPr/>
        <p:nvPr/>
      </p:nvGrpSpPr>
      <p:grpSpPr>
        <a:xfrm>
          <a:off x="0" y="0"/>
          <a:ext cx="0" cy="0"/>
          <a:chOff x="0" y="0"/>
          <a:chExt cx="0" cy="0"/>
        </a:xfrm>
      </p:grpSpPr>
      <p:pic>
        <p:nvPicPr>
          <p:cNvPr id="377" name="Google Shape;377;p61"/>
          <p:cNvPicPr preferRelativeResize="0"/>
          <p:nvPr/>
        </p:nvPicPr>
        <p:blipFill>
          <a:blip r:embed="rId3">
            <a:alphaModFix/>
          </a:blip>
          <a:stretch>
            <a:fillRect/>
          </a:stretch>
        </p:blipFill>
        <p:spPr>
          <a:xfrm>
            <a:off x="487525" y="152400"/>
            <a:ext cx="8168956" cy="4838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0"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362275" y="681513"/>
            <a:ext cx="3802650" cy="3780475"/>
          </a:xfrm>
          <a:prstGeom prst="rect">
            <a:avLst/>
          </a:prstGeom>
          <a:noFill/>
          <a:ln>
            <a:noFill/>
          </a:ln>
        </p:spPr>
      </p:pic>
      <p:sp>
        <p:nvSpPr>
          <p:cNvPr id="82" name="Google Shape;82;p17"/>
          <p:cNvSpPr/>
          <p:nvPr/>
        </p:nvSpPr>
        <p:spPr>
          <a:xfrm>
            <a:off x="4504650" y="10375"/>
            <a:ext cx="4639200" cy="5143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txBox="1"/>
          <p:nvPr/>
        </p:nvSpPr>
        <p:spPr>
          <a:xfrm>
            <a:off x="4838050" y="856550"/>
            <a:ext cx="3925500" cy="55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F3F3F3"/>
                </a:solidFill>
                <a:latin typeface="Raleway"/>
                <a:ea typeface="Raleway"/>
                <a:cs typeface="Raleway"/>
                <a:sym typeface="Raleway"/>
              </a:rPr>
              <a:t>‘The Socioethical Implications of Body Worn Computers: An Ethnographic Study’</a:t>
            </a:r>
            <a:endParaRPr b="1" sz="1800">
              <a:solidFill>
                <a:srgbClr val="F3F3F3"/>
              </a:solidFill>
              <a:latin typeface="Raleway"/>
              <a:ea typeface="Raleway"/>
              <a:cs typeface="Raleway"/>
              <a:sym typeface="Raleway"/>
            </a:endParaRPr>
          </a:p>
          <a:p>
            <a:pPr indent="0" lvl="0" marL="0" rtl="0" algn="ctr">
              <a:spcBef>
                <a:spcPts val="0"/>
              </a:spcBef>
              <a:spcAft>
                <a:spcPts val="0"/>
              </a:spcAft>
              <a:buNone/>
            </a:pPr>
            <a:r>
              <a:t/>
            </a:r>
            <a:endParaRPr sz="1800">
              <a:solidFill>
                <a:srgbClr val="EFEFEF"/>
              </a:solidFill>
            </a:endParaRPr>
          </a:p>
          <a:p>
            <a:pPr indent="0" lvl="0" marL="0" rtl="0" algn="ctr">
              <a:spcBef>
                <a:spcPts val="0"/>
              </a:spcBef>
              <a:spcAft>
                <a:spcPts val="0"/>
              </a:spcAft>
              <a:buNone/>
            </a:pPr>
            <a:r>
              <a:rPr lang="en-GB" sz="1200">
                <a:solidFill>
                  <a:srgbClr val="B7B7B7"/>
                </a:solidFill>
              </a:rPr>
              <a:t>- </a:t>
            </a:r>
            <a:r>
              <a:rPr b="1" lang="en-GB" sz="1200">
                <a:solidFill>
                  <a:srgbClr val="F3F3F3"/>
                </a:solidFill>
              </a:rPr>
              <a:t>50 interviews with international leaders</a:t>
            </a:r>
            <a:r>
              <a:rPr b="1" lang="en-GB" sz="1200">
                <a:solidFill>
                  <a:srgbClr val="B7B7B7"/>
                </a:solidFill>
              </a:rPr>
              <a:t> </a:t>
            </a:r>
            <a:r>
              <a:rPr lang="en-GB" sz="1200">
                <a:solidFill>
                  <a:srgbClr val="B7B7B7"/>
                </a:solidFill>
              </a:rPr>
              <a:t>- engineering, policing, surveillance studies, national security, cyber-crimes, information systems, education and human computing industry.</a:t>
            </a:r>
            <a:r>
              <a:rPr lang="en-GB" sz="1200">
                <a:solidFill>
                  <a:srgbClr val="EFEFEF"/>
                </a:solidFill>
              </a:rPr>
              <a:t> </a:t>
            </a:r>
            <a:endParaRPr sz="1200">
              <a:solidFill>
                <a:srgbClr val="EFEFEF"/>
              </a:solidFill>
            </a:endParaRPr>
          </a:p>
        </p:txBody>
      </p:sp>
      <p:sp>
        <p:nvSpPr>
          <p:cNvPr id="84" name="Google Shape;84;p17"/>
          <p:cNvSpPr txBox="1"/>
          <p:nvPr/>
        </p:nvSpPr>
        <p:spPr>
          <a:xfrm>
            <a:off x="5249975" y="3398975"/>
            <a:ext cx="3415200" cy="10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GB" sz="1200">
                <a:solidFill>
                  <a:srgbClr val="999999"/>
                </a:solidFill>
              </a:rPr>
              <a:t>privacy, security, society, implications, control, power, place, care, convenience, engineering, corporations, law, regulation, innovation, veillance, wearable computing</a:t>
            </a:r>
            <a:endParaRPr i="1" sz="1200">
              <a:solidFill>
                <a:srgbClr val="999999"/>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81" name="Shape 381"/>
        <p:cNvGrpSpPr/>
        <p:nvPr/>
      </p:nvGrpSpPr>
      <p:grpSpPr>
        <a:xfrm>
          <a:off x="0" y="0"/>
          <a:ext cx="0" cy="0"/>
          <a:chOff x="0" y="0"/>
          <a:chExt cx="0" cy="0"/>
        </a:xfrm>
      </p:grpSpPr>
      <p:pic>
        <p:nvPicPr>
          <p:cNvPr id="382" name="Google Shape;382;p62"/>
          <p:cNvPicPr preferRelativeResize="0"/>
          <p:nvPr/>
        </p:nvPicPr>
        <p:blipFill>
          <a:blip r:embed="rId3">
            <a:alphaModFix/>
          </a:blip>
          <a:stretch>
            <a:fillRect/>
          </a:stretch>
        </p:blipFill>
        <p:spPr>
          <a:xfrm>
            <a:off x="152400" y="152400"/>
            <a:ext cx="8765275" cy="483869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63"/>
          <p:cNvPicPr preferRelativeResize="0"/>
          <p:nvPr/>
        </p:nvPicPr>
        <p:blipFill>
          <a:blip r:embed="rId3">
            <a:alphaModFix/>
          </a:blip>
          <a:stretch>
            <a:fillRect/>
          </a:stretch>
        </p:blipFill>
        <p:spPr>
          <a:xfrm>
            <a:off x="0" y="0"/>
            <a:ext cx="9143998" cy="5129563"/>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64"/>
          <p:cNvPicPr preferRelativeResize="0"/>
          <p:nvPr/>
        </p:nvPicPr>
        <p:blipFill>
          <a:blip r:embed="rId3">
            <a:alphaModFix/>
          </a:blip>
          <a:stretch>
            <a:fillRect/>
          </a:stretch>
        </p:blipFill>
        <p:spPr>
          <a:xfrm>
            <a:off x="-34800" y="-20475"/>
            <a:ext cx="9144001" cy="514528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5"/>
          <p:cNvSpPr txBox="1"/>
          <p:nvPr>
            <p:ph type="ctrTitle"/>
          </p:nvPr>
        </p:nvSpPr>
        <p:spPr>
          <a:xfrm>
            <a:off x="311700" y="458650"/>
            <a:ext cx="85206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1800"/>
              <a:t>References</a:t>
            </a:r>
            <a:endParaRPr sz="1800"/>
          </a:p>
        </p:txBody>
      </p:sp>
      <p:sp>
        <p:nvSpPr>
          <p:cNvPr id="398" name="Google Shape;398;p65"/>
          <p:cNvSpPr txBox="1"/>
          <p:nvPr>
            <p:ph idx="1" type="subTitle"/>
          </p:nvPr>
        </p:nvSpPr>
        <p:spPr>
          <a:xfrm>
            <a:off x="794450" y="909250"/>
            <a:ext cx="7969200" cy="1989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200">
                <a:solidFill>
                  <a:srgbClr val="F3F3F3"/>
                </a:solidFill>
              </a:rPr>
              <a:t>T</a:t>
            </a:r>
            <a:r>
              <a:rPr lang="en-GB" sz="1150">
                <a:solidFill>
                  <a:srgbClr val="EFEFEF"/>
                </a:solidFill>
              </a:rPr>
              <a:t>itle Slide - Figure: ‘New World Order’ - Alexander Hayes, 2019</a:t>
            </a:r>
            <a:endParaRPr sz="1150">
              <a:solidFill>
                <a:srgbClr val="EFEFEF"/>
              </a:solidFill>
            </a:endParaRPr>
          </a:p>
          <a:p>
            <a:pPr indent="0" lvl="0" marL="0" rtl="0" algn="l">
              <a:lnSpc>
                <a:spcPct val="115000"/>
              </a:lnSpc>
              <a:spcBef>
                <a:spcPts val="0"/>
              </a:spcBef>
              <a:spcAft>
                <a:spcPts val="0"/>
              </a:spcAft>
              <a:buNone/>
            </a:pPr>
            <a:r>
              <a:t/>
            </a:r>
            <a:endParaRPr sz="1150">
              <a:solidFill>
                <a:srgbClr val="EFEFEF"/>
              </a:solidFill>
            </a:endParaRPr>
          </a:p>
          <a:p>
            <a:pPr indent="0" lvl="0" marL="0" rtl="0" algn="l">
              <a:lnSpc>
                <a:spcPct val="115000"/>
              </a:lnSpc>
              <a:spcBef>
                <a:spcPts val="0"/>
              </a:spcBef>
              <a:spcAft>
                <a:spcPts val="0"/>
              </a:spcAft>
              <a:buNone/>
            </a:pPr>
            <a:r>
              <a:rPr lang="en-GB" sz="1150">
                <a:solidFill>
                  <a:srgbClr val="EFEFEF"/>
                </a:solidFill>
              </a:rPr>
              <a:t>Slide 2 - Invited Speaker - </a:t>
            </a:r>
            <a:r>
              <a:rPr lang="en-GB" sz="1150" u="sng">
                <a:solidFill>
                  <a:schemeClr val="hlink"/>
                </a:solidFill>
                <a:hlinkClick r:id="rId3"/>
              </a:rPr>
              <a:t>http://www.alexanderhayes.com</a:t>
            </a:r>
            <a:r>
              <a:rPr lang="en-GB" sz="1150">
                <a:solidFill>
                  <a:srgbClr val="EFEFEF"/>
                </a:solidFill>
              </a:rPr>
              <a:t>  </a:t>
            </a:r>
            <a:endParaRPr sz="1150">
              <a:solidFill>
                <a:srgbClr val="EFEFEF"/>
              </a:solidFill>
            </a:endParaRPr>
          </a:p>
          <a:p>
            <a:pPr indent="0" lvl="0" marL="0" rtl="0" algn="l">
              <a:lnSpc>
                <a:spcPct val="115000"/>
              </a:lnSpc>
              <a:spcBef>
                <a:spcPts val="0"/>
              </a:spcBef>
              <a:spcAft>
                <a:spcPts val="0"/>
              </a:spcAft>
              <a:buNone/>
            </a:pPr>
            <a:r>
              <a:t/>
            </a:r>
            <a:endParaRPr sz="1150">
              <a:solidFill>
                <a:srgbClr val="EFEFEF"/>
              </a:solidFill>
            </a:endParaRPr>
          </a:p>
          <a:p>
            <a:pPr indent="0" lvl="0" marL="0" rtl="0" algn="l">
              <a:lnSpc>
                <a:spcPct val="115000"/>
              </a:lnSpc>
              <a:spcBef>
                <a:spcPts val="0"/>
              </a:spcBef>
              <a:spcAft>
                <a:spcPts val="0"/>
              </a:spcAft>
              <a:buNone/>
            </a:pPr>
            <a:r>
              <a:rPr lang="en-GB" sz="1150">
                <a:solidFill>
                  <a:srgbClr val="EFEFEF"/>
                </a:solidFill>
              </a:rPr>
              <a:t>Slide 3 - Acknowledgement of Country - </a:t>
            </a:r>
            <a:r>
              <a:rPr lang="en-GB" sz="1150" u="sng">
                <a:solidFill>
                  <a:schemeClr val="hlink"/>
                </a:solidFill>
                <a:hlinkClick r:id="rId4"/>
              </a:rPr>
              <a:t>http://www.noongar.org.au/noongar-protocols</a:t>
            </a:r>
            <a:r>
              <a:rPr lang="en-GB" sz="1150">
                <a:solidFill>
                  <a:srgbClr val="EFEFEF"/>
                </a:solidFill>
              </a:rPr>
              <a:t> </a:t>
            </a:r>
            <a:br>
              <a:rPr lang="en-GB" sz="1150">
                <a:solidFill>
                  <a:srgbClr val="EFEFEF"/>
                </a:solidFill>
              </a:rPr>
            </a:br>
            <a:br>
              <a:rPr lang="en-GB" sz="1150">
                <a:solidFill>
                  <a:srgbClr val="EFEFEF"/>
                </a:solidFill>
              </a:rPr>
            </a:br>
            <a:r>
              <a:rPr lang="en-GB" sz="1150">
                <a:solidFill>
                  <a:srgbClr val="EFEFEF"/>
                </a:solidFill>
              </a:rPr>
              <a:t>Slide 4 - Consent</a:t>
            </a:r>
            <a:endParaRPr sz="1150">
              <a:solidFill>
                <a:srgbClr val="EFEFEF"/>
              </a:solidFill>
            </a:endParaRPr>
          </a:p>
          <a:p>
            <a:pPr indent="0" lvl="0" marL="0" rtl="0" algn="l">
              <a:lnSpc>
                <a:spcPct val="115000"/>
              </a:lnSpc>
              <a:spcBef>
                <a:spcPts val="0"/>
              </a:spcBef>
              <a:spcAft>
                <a:spcPts val="0"/>
              </a:spcAft>
              <a:buNone/>
            </a:pPr>
            <a:r>
              <a:t/>
            </a:r>
            <a:endParaRPr sz="1150">
              <a:solidFill>
                <a:srgbClr val="EFEFEF"/>
              </a:solidFill>
            </a:endParaRPr>
          </a:p>
          <a:p>
            <a:pPr indent="0" lvl="0" marL="0" rtl="0" algn="l">
              <a:lnSpc>
                <a:spcPct val="115000"/>
              </a:lnSpc>
              <a:spcBef>
                <a:spcPts val="0"/>
              </a:spcBef>
              <a:spcAft>
                <a:spcPts val="0"/>
              </a:spcAft>
              <a:buNone/>
            </a:pPr>
            <a:r>
              <a:rPr lang="en-GB" sz="1150">
                <a:solidFill>
                  <a:srgbClr val="EFEFEF"/>
                </a:solidFill>
              </a:rPr>
              <a:t>Slide 5 - The Socioethical Implications of Body Computers: An Ethnographic Study’ -  </a:t>
            </a:r>
            <a:r>
              <a:rPr lang="en-GB" sz="1150" u="sng">
                <a:solidFill>
                  <a:schemeClr val="hlink"/>
                </a:solidFill>
                <a:hlinkClick r:id="rId5"/>
              </a:rPr>
              <a:t>https://www.alexanderhayes.com/journal/phd-research-summary</a:t>
            </a:r>
            <a:r>
              <a:rPr lang="en-GB" sz="1150">
                <a:solidFill>
                  <a:srgbClr val="EFEFEF"/>
                </a:solidFill>
              </a:rPr>
              <a:t> </a:t>
            </a:r>
            <a:endParaRPr sz="1150">
              <a:solidFill>
                <a:srgbClr val="EFEFEF"/>
              </a:solidFill>
            </a:endParaRPr>
          </a:p>
          <a:p>
            <a:pPr indent="0" lvl="0" marL="0" rtl="0" algn="l">
              <a:lnSpc>
                <a:spcPct val="115000"/>
              </a:lnSpc>
              <a:spcBef>
                <a:spcPts val="0"/>
              </a:spcBef>
              <a:spcAft>
                <a:spcPts val="0"/>
              </a:spcAft>
              <a:buNone/>
            </a:pPr>
            <a:r>
              <a:t/>
            </a:r>
            <a:endParaRPr sz="1150">
              <a:solidFill>
                <a:srgbClr val="EFEFEF"/>
              </a:solidFill>
            </a:endParaRPr>
          </a:p>
          <a:p>
            <a:pPr indent="0" lvl="0" marL="0" rtl="0" algn="l">
              <a:lnSpc>
                <a:spcPct val="115000"/>
              </a:lnSpc>
              <a:spcBef>
                <a:spcPts val="0"/>
              </a:spcBef>
              <a:spcAft>
                <a:spcPts val="0"/>
              </a:spcAft>
              <a:buNone/>
            </a:pPr>
            <a:r>
              <a:rPr lang="en-GB" sz="1150">
                <a:solidFill>
                  <a:srgbClr val="EFEFEF"/>
                </a:solidFill>
              </a:rPr>
              <a:t>Slide 6 - Benefit | Detriment</a:t>
            </a:r>
            <a:endParaRPr sz="1150">
              <a:solidFill>
                <a:srgbClr val="EFEFEF"/>
              </a:solidFill>
            </a:endParaRPr>
          </a:p>
          <a:p>
            <a:pPr indent="0" lvl="0" marL="0" rtl="0" algn="l">
              <a:lnSpc>
                <a:spcPct val="115000"/>
              </a:lnSpc>
              <a:spcBef>
                <a:spcPts val="0"/>
              </a:spcBef>
              <a:spcAft>
                <a:spcPts val="0"/>
              </a:spcAft>
              <a:buNone/>
            </a:pPr>
            <a:r>
              <a:t/>
            </a:r>
            <a:endParaRPr sz="1150">
              <a:solidFill>
                <a:srgbClr val="EFEFEF"/>
              </a:solidFill>
            </a:endParaRPr>
          </a:p>
          <a:p>
            <a:pPr indent="0" lvl="0" marL="0" rtl="0" algn="l">
              <a:lnSpc>
                <a:spcPct val="115000"/>
              </a:lnSpc>
              <a:spcBef>
                <a:spcPts val="0"/>
              </a:spcBef>
              <a:spcAft>
                <a:spcPts val="0"/>
              </a:spcAft>
              <a:buNone/>
            </a:pPr>
            <a:r>
              <a:rPr lang="en-GB" sz="1150">
                <a:solidFill>
                  <a:srgbClr val="EFEFEF"/>
                </a:solidFill>
              </a:rPr>
              <a:t>Slide 7 - Humanity ( Icon: </a:t>
            </a:r>
            <a:r>
              <a:rPr lang="en-GB" sz="1150" u="sng">
                <a:solidFill>
                  <a:schemeClr val="hlink"/>
                </a:solidFill>
                <a:hlinkClick r:id="rId6"/>
              </a:rPr>
              <a:t>https://www.freepik.com/</a:t>
            </a:r>
            <a:r>
              <a:rPr lang="en-GB" sz="1150">
                <a:solidFill>
                  <a:srgbClr val="EFEFEF"/>
                </a:solidFill>
              </a:rPr>
              <a:t> )</a:t>
            </a:r>
            <a:endParaRPr sz="1150">
              <a:solidFill>
                <a:srgbClr val="EFEFEF"/>
              </a:solidFill>
            </a:endParaRPr>
          </a:p>
          <a:p>
            <a:pPr indent="0" lvl="0" marL="0" rtl="0" algn="l">
              <a:lnSpc>
                <a:spcPct val="115000"/>
              </a:lnSpc>
              <a:spcBef>
                <a:spcPts val="0"/>
              </a:spcBef>
              <a:spcAft>
                <a:spcPts val="0"/>
              </a:spcAft>
              <a:buNone/>
            </a:pPr>
            <a:r>
              <a:t/>
            </a:r>
            <a:endParaRPr sz="1150">
              <a:solidFill>
                <a:srgbClr val="EFEFEF"/>
              </a:solidFill>
            </a:endParaRPr>
          </a:p>
          <a:p>
            <a:pPr indent="0" lvl="0" marL="0" rtl="0" algn="l">
              <a:lnSpc>
                <a:spcPct val="115000"/>
              </a:lnSpc>
              <a:spcBef>
                <a:spcPts val="0"/>
              </a:spcBef>
              <a:spcAft>
                <a:spcPts val="0"/>
              </a:spcAft>
              <a:buNone/>
            </a:pPr>
            <a:r>
              <a:rPr lang="en-GB" sz="1150">
                <a:solidFill>
                  <a:srgbClr val="EFEFEF"/>
                </a:solidFill>
              </a:rPr>
              <a:t>Slide 8 - ‘U’ Are The Product - Figure: ‘New World Order’ - Alexander Hayes, 2019</a:t>
            </a:r>
            <a:endParaRPr sz="1150">
              <a:solidFill>
                <a:srgbClr val="F3F3F3"/>
              </a:solidFill>
            </a:endParaRPr>
          </a:p>
          <a:p>
            <a:pPr indent="0" lvl="0" marL="0" rtl="0" algn="l">
              <a:lnSpc>
                <a:spcPct val="115000"/>
              </a:lnSpc>
              <a:spcBef>
                <a:spcPts val="0"/>
              </a:spcBef>
              <a:spcAft>
                <a:spcPts val="0"/>
              </a:spcAft>
              <a:buNone/>
            </a:pPr>
            <a:r>
              <a:t/>
            </a:r>
            <a:endParaRPr sz="1150">
              <a:solidFill>
                <a:srgbClr val="F3F3F3"/>
              </a:solidFill>
            </a:endParaRPr>
          </a:p>
          <a:p>
            <a:pPr indent="0" lvl="0" marL="0" rtl="0" algn="l">
              <a:lnSpc>
                <a:spcPct val="115000"/>
              </a:lnSpc>
              <a:spcBef>
                <a:spcPts val="0"/>
              </a:spcBef>
              <a:spcAft>
                <a:spcPts val="0"/>
              </a:spcAft>
              <a:buNone/>
            </a:pPr>
            <a:r>
              <a:rPr lang="en-GB" sz="1150">
                <a:solidFill>
                  <a:srgbClr val="F3F3F3"/>
                </a:solidFill>
              </a:rPr>
              <a:t>Slide 9 - Parameters - Figure: ‘New World Order’ - Alexander Hayes, 2019</a:t>
            </a:r>
            <a:endParaRPr sz="1150">
              <a:solidFill>
                <a:srgbClr val="F3F3F3"/>
              </a:solidFill>
            </a:endParaRPr>
          </a:p>
          <a:p>
            <a:pPr indent="0" lvl="0" marL="0" rtl="0" algn="l">
              <a:lnSpc>
                <a:spcPct val="115000"/>
              </a:lnSpc>
              <a:spcBef>
                <a:spcPts val="0"/>
              </a:spcBef>
              <a:spcAft>
                <a:spcPts val="0"/>
              </a:spcAft>
              <a:buNone/>
            </a:pPr>
            <a:r>
              <a:t/>
            </a:r>
            <a:endParaRPr sz="1150">
              <a:solidFill>
                <a:srgbClr val="F3F3F3"/>
              </a:solidFill>
            </a:endParaRPr>
          </a:p>
          <a:p>
            <a:pPr indent="0" lvl="0" marL="0" rtl="0" algn="l">
              <a:lnSpc>
                <a:spcPct val="115000"/>
              </a:lnSpc>
              <a:spcBef>
                <a:spcPts val="0"/>
              </a:spcBef>
              <a:spcAft>
                <a:spcPts val="0"/>
              </a:spcAft>
              <a:buNone/>
            </a:pPr>
            <a:r>
              <a:t/>
            </a:r>
            <a:endParaRPr sz="1150">
              <a:solidFill>
                <a:srgbClr val="F3F3F3"/>
              </a:solidFill>
            </a:endParaRPr>
          </a:p>
          <a:p>
            <a:pPr indent="0" lvl="0" marL="0" rtl="0" algn="ctr">
              <a:spcBef>
                <a:spcPts val="0"/>
              </a:spcBef>
              <a:spcAft>
                <a:spcPts val="0"/>
              </a:spcAft>
              <a:buNone/>
            </a:pPr>
            <a:br>
              <a:rPr lang="en-GB" sz="1400">
                <a:solidFill>
                  <a:srgbClr val="EFEFEF"/>
                </a:solidFill>
              </a:rPr>
            </a:br>
            <a:endParaRPr sz="1400">
              <a:solidFill>
                <a:srgbClr val="EFEFEF"/>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6"/>
          <p:cNvSpPr txBox="1"/>
          <p:nvPr>
            <p:ph type="ctrTitle"/>
          </p:nvPr>
        </p:nvSpPr>
        <p:spPr>
          <a:xfrm>
            <a:off x="311700" y="458650"/>
            <a:ext cx="85206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1800"/>
              <a:t>References</a:t>
            </a:r>
            <a:endParaRPr sz="1800"/>
          </a:p>
        </p:txBody>
      </p:sp>
      <p:sp>
        <p:nvSpPr>
          <p:cNvPr id="404" name="Google Shape;404;p66"/>
          <p:cNvSpPr txBox="1"/>
          <p:nvPr>
            <p:ph idx="1" type="subTitle"/>
          </p:nvPr>
        </p:nvSpPr>
        <p:spPr>
          <a:xfrm>
            <a:off x="794450" y="1114175"/>
            <a:ext cx="7969200" cy="1989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50">
                <a:solidFill>
                  <a:srgbClr val="F3F3F3"/>
                </a:solidFill>
              </a:rPr>
              <a:t>Slide 10 - ‘</a:t>
            </a:r>
            <a:r>
              <a:rPr i="1" lang="en-GB" sz="1150">
                <a:solidFill>
                  <a:srgbClr val="F3F3F3"/>
                </a:solidFill>
              </a:rPr>
              <a:t>Surveillance’</a:t>
            </a:r>
            <a:r>
              <a:rPr lang="en-GB" sz="1150">
                <a:solidFill>
                  <a:srgbClr val="F3F3F3"/>
                </a:solidFill>
              </a:rPr>
              <a:t> - Figure: ‘New World Order’ - Alexander Hayes, 2019</a:t>
            </a:r>
            <a:br>
              <a:rPr lang="en-GB" sz="1150">
                <a:solidFill>
                  <a:srgbClr val="F3F3F3"/>
                </a:solidFill>
              </a:rPr>
            </a:br>
            <a:endParaRPr sz="1200">
              <a:solidFill>
                <a:srgbClr val="F3F3F3"/>
              </a:solidFill>
            </a:endParaRPr>
          </a:p>
          <a:p>
            <a:pPr indent="0" lvl="0" marL="0" rtl="0" algn="l">
              <a:lnSpc>
                <a:spcPct val="115000"/>
              </a:lnSpc>
              <a:spcBef>
                <a:spcPts val="0"/>
              </a:spcBef>
              <a:spcAft>
                <a:spcPts val="0"/>
              </a:spcAft>
              <a:buNone/>
            </a:pPr>
            <a:r>
              <a:rPr lang="en-GB" sz="1200">
                <a:solidFill>
                  <a:srgbClr val="F3F3F3"/>
                </a:solidFill>
              </a:rPr>
              <a:t>Slide 11 - David Lyons - </a:t>
            </a:r>
            <a:r>
              <a:rPr lang="en-GB" sz="1200" u="sng">
                <a:solidFill>
                  <a:schemeClr val="hlink"/>
                </a:solidFill>
                <a:hlinkClick r:id="rId3"/>
              </a:rPr>
              <a:t>https://www.youtube.com/watch?v=kWPOyuoF7oA&amp;</a:t>
            </a:r>
            <a:r>
              <a:rPr lang="en-GB" sz="1200">
                <a:solidFill>
                  <a:srgbClr val="F3F3F3"/>
                </a:solidFill>
              </a:rPr>
              <a:t> </a:t>
            </a:r>
            <a:endParaRPr sz="1200">
              <a:solidFill>
                <a:srgbClr val="F3F3F3"/>
              </a:solidFill>
            </a:endParaRPr>
          </a:p>
          <a:p>
            <a:pPr indent="0" lvl="0" marL="0" rtl="0" algn="l">
              <a:lnSpc>
                <a:spcPct val="115000"/>
              </a:lnSpc>
              <a:spcBef>
                <a:spcPts val="0"/>
              </a:spcBef>
              <a:spcAft>
                <a:spcPts val="0"/>
              </a:spcAft>
              <a:buNone/>
            </a:pPr>
            <a:r>
              <a:t/>
            </a:r>
            <a:endParaRPr sz="1200">
              <a:solidFill>
                <a:srgbClr val="F3F3F3"/>
              </a:solidFill>
            </a:endParaRPr>
          </a:p>
          <a:p>
            <a:pPr indent="0" lvl="0" marL="0" rtl="0" algn="l">
              <a:lnSpc>
                <a:spcPct val="115000"/>
              </a:lnSpc>
              <a:spcBef>
                <a:spcPts val="0"/>
              </a:spcBef>
              <a:spcAft>
                <a:spcPts val="0"/>
              </a:spcAft>
              <a:buNone/>
            </a:pPr>
            <a:r>
              <a:rPr lang="en-GB" sz="1200">
                <a:solidFill>
                  <a:srgbClr val="F3F3F3"/>
                </a:solidFill>
              </a:rPr>
              <a:t>Slide 12 - ‘</a:t>
            </a:r>
            <a:r>
              <a:rPr i="1" lang="en-GB" sz="1200">
                <a:solidFill>
                  <a:srgbClr val="F3F3F3"/>
                </a:solidFill>
              </a:rPr>
              <a:t>Sousveillance’</a:t>
            </a:r>
            <a:r>
              <a:rPr lang="en-GB" sz="1200">
                <a:solidFill>
                  <a:srgbClr val="F3F3F3"/>
                </a:solidFill>
              </a:rPr>
              <a:t> - Figure: ‘New World Order’ - Alexander Hayes, 2019</a:t>
            </a:r>
            <a:endParaRPr sz="1200">
              <a:solidFill>
                <a:srgbClr val="F3F3F3"/>
              </a:solidFill>
            </a:endParaRPr>
          </a:p>
          <a:p>
            <a:pPr indent="0" lvl="0" marL="0" rtl="0" algn="l">
              <a:lnSpc>
                <a:spcPct val="115000"/>
              </a:lnSpc>
              <a:spcBef>
                <a:spcPts val="0"/>
              </a:spcBef>
              <a:spcAft>
                <a:spcPts val="0"/>
              </a:spcAft>
              <a:buNone/>
            </a:pPr>
            <a:r>
              <a:t/>
            </a:r>
            <a:endParaRPr sz="1200">
              <a:solidFill>
                <a:srgbClr val="F3F3F3"/>
              </a:solidFill>
            </a:endParaRPr>
          </a:p>
          <a:p>
            <a:pPr indent="0" lvl="0" marL="0" rtl="0" algn="l">
              <a:lnSpc>
                <a:spcPct val="115000"/>
              </a:lnSpc>
              <a:spcBef>
                <a:spcPts val="0"/>
              </a:spcBef>
              <a:spcAft>
                <a:spcPts val="0"/>
              </a:spcAft>
              <a:buNone/>
            </a:pPr>
            <a:r>
              <a:rPr lang="en-GB" sz="1200">
                <a:solidFill>
                  <a:srgbClr val="F3F3F3"/>
                </a:solidFill>
              </a:rPr>
              <a:t>Slide 13 - Steve Mann - </a:t>
            </a:r>
            <a:r>
              <a:rPr lang="en-GB" sz="1200" u="sng">
                <a:solidFill>
                  <a:schemeClr val="hlink"/>
                </a:solidFill>
                <a:hlinkClick r:id="rId4"/>
              </a:rPr>
              <a:t>https://spectrum.ieee.org/geek-life/profiles/steve-mann-my-augmediated-life</a:t>
            </a:r>
            <a:endParaRPr sz="1200">
              <a:solidFill>
                <a:srgbClr val="F3F3F3"/>
              </a:solidFill>
            </a:endParaRPr>
          </a:p>
          <a:p>
            <a:pPr indent="0" lvl="0" marL="0" rtl="0" algn="l">
              <a:lnSpc>
                <a:spcPct val="115000"/>
              </a:lnSpc>
              <a:spcBef>
                <a:spcPts val="0"/>
              </a:spcBef>
              <a:spcAft>
                <a:spcPts val="0"/>
              </a:spcAft>
              <a:buNone/>
            </a:pPr>
            <a:r>
              <a:t/>
            </a:r>
            <a:endParaRPr sz="1200">
              <a:solidFill>
                <a:srgbClr val="F3F3F3"/>
              </a:solidFill>
            </a:endParaRPr>
          </a:p>
          <a:p>
            <a:pPr indent="0" lvl="0" marL="0" rtl="0" algn="l">
              <a:lnSpc>
                <a:spcPct val="115000"/>
              </a:lnSpc>
              <a:spcBef>
                <a:spcPts val="0"/>
              </a:spcBef>
              <a:spcAft>
                <a:spcPts val="0"/>
              </a:spcAft>
              <a:buNone/>
            </a:pPr>
            <a:r>
              <a:rPr lang="en-GB" sz="1200">
                <a:solidFill>
                  <a:srgbClr val="F3F3F3"/>
                </a:solidFill>
              </a:rPr>
              <a:t>Slide 14 - Steve Mann - TEDxUTSC -  </a:t>
            </a:r>
            <a:r>
              <a:rPr lang="en-GB" sz="1200" u="sng">
                <a:solidFill>
                  <a:srgbClr val="F3F3F3"/>
                </a:solidFill>
                <a:hlinkClick r:id="rId5">
                  <a:extLst>
                    <a:ext uri="{A12FA001-AC4F-418D-AE19-62706E023703}">
                      <ahyp:hlinkClr val="tx"/>
                    </a:ext>
                  </a:extLst>
                </a:hlinkClick>
              </a:rPr>
              <a:t>https://youtu.be/Z9qiWqRPrcw</a:t>
            </a:r>
            <a:r>
              <a:rPr lang="en-GB" sz="1200">
                <a:solidFill>
                  <a:srgbClr val="F3F3F3"/>
                </a:solidFill>
              </a:rPr>
              <a:t> </a:t>
            </a:r>
            <a:endParaRPr sz="1200">
              <a:solidFill>
                <a:srgbClr val="F3F3F3"/>
              </a:solidFill>
            </a:endParaRPr>
          </a:p>
          <a:p>
            <a:pPr indent="0" lvl="0" marL="0" rtl="0" algn="l">
              <a:lnSpc>
                <a:spcPct val="115000"/>
              </a:lnSpc>
              <a:spcBef>
                <a:spcPts val="0"/>
              </a:spcBef>
              <a:spcAft>
                <a:spcPts val="0"/>
              </a:spcAft>
              <a:buNone/>
            </a:pPr>
            <a:r>
              <a:t/>
            </a:r>
            <a:endParaRPr sz="1200">
              <a:solidFill>
                <a:srgbClr val="F3F3F3"/>
              </a:solidFill>
            </a:endParaRPr>
          </a:p>
          <a:p>
            <a:pPr indent="0" lvl="0" marL="0" rtl="0" algn="l">
              <a:lnSpc>
                <a:spcPct val="115000"/>
              </a:lnSpc>
              <a:spcBef>
                <a:spcPts val="0"/>
              </a:spcBef>
              <a:spcAft>
                <a:spcPts val="0"/>
              </a:spcAft>
              <a:buNone/>
            </a:pPr>
            <a:r>
              <a:rPr lang="en-GB" sz="1200">
                <a:solidFill>
                  <a:srgbClr val="F3F3F3"/>
                </a:solidFill>
              </a:rPr>
              <a:t>Slide 15 - Gordon Bell: </a:t>
            </a:r>
            <a:r>
              <a:rPr lang="en-GB" sz="1100" u="sng">
                <a:solidFill>
                  <a:schemeClr val="hlink"/>
                </a:solidFill>
                <a:hlinkClick r:id="rId6"/>
              </a:rPr>
              <a:t>https://en.wikipedia.org/wiki/Gordon_Bell#/media/File:Gordon_Bell.jpg</a:t>
            </a:r>
            <a:endParaRPr sz="1200">
              <a:solidFill>
                <a:srgbClr val="F3F3F3"/>
              </a:solidFill>
            </a:endParaRPr>
          </a:p>
          <a:p>
            <a:pPr indent="0" lvl="0" marL="0" rtl="0" algn="l">
              <a:lnSpc>
                <a:spcPct val="115000"/>
              </a:lnSpc>
              <a:spcBef>
                <a:spcPts val="0"/>
              </a:spcBef>
              <a:spcAft>
                <a:spcPts val="0"/>
              </a:spcAft>
              <a:buNone/>
            </a:pPr>
            <a:r>
              <a:t/>
            </a:r>
            <a:endParaRPr sz="1200">
              <a:solidFill>
                <a:srgbClr val="F3F3F3"/>
              </a:solidFill>
            </a:endParaRPr>
          </a:p>
          <a:p>
            <a:pPr indent="0" lvl="0" marL="0" rtl="0" algn="l">
              <a:lnSpc>
                <a:spcPct val="115000"/>
              </a:lnSpc>
              <a:spcBef>
                <a:spcPts val="0"/>
              </a:spcBef>
              <a:spcAft>
                <a:spcPts val="0"/>
              </a:spcAft>
              <a:buNone/>
            </a:pPr>
            <a:r>
              <a:rPr lang="en-GB" sz="1200">
                <a:solidFill>
                  <a:srgbClr val="F3F3F3"/>
                </a:solidFill>
              </a:rPr>
              <a:t>Slide 16 - IEEE ISTAS’13 Conference Website - </a:t>
            </a:r>
            <a:r>
              <a:rPr lang="en-GB" sz="1200" u="sng">
                <a:solidFill>
                  <a:schemeClr val="hlink"/>
                </a:solidFill>
                <a:hlinkClick r:id="rId7"/>
              </a:rPr>
              <a:t>http://sites.ieee.org/istas-2013/</a:t>
            </a:r>
            <a:r>
              <a:rPr lang="en-GB" sz="1200">
                <a:solidFill>
                  <a:srgbClr val="F3F3F3"/>
                </a:solidFill>
              </a:rPr>
              <a:t> </a:t>
            </a:r>
            <a:endParaRPr sz="1200">
              <a:solidFill>
                <a:srgbClr val="F3F3F3"/>
              </a:solidFill>
            </a:endParaRPr>
          </a:p>
          <a:p>
            <a:pPr indent="0" lvl="0" marL="0" rtl="0" algn="l">
              <a:lnSpc>
                <a:spcPct val="115000"/>
              </a:lnSpc>
              <a:spcBef>
                <a:spcPts val="0"/>
              </a:spcBef>
              <a:spcAft>
                <a:spcPts val="0"/>
              </a:spcAft>
              <a:buNone/>
            </a:pPr>
            <a:r>
              <a:t/>
            </a:r>
            <a:endParaRPr sz="1200">
              <a:solidFill>
                <a:srgbClr val="F3F3F3"/>
              </a:solidFill>
            </a:endParaRPr>
          </a:p>
          <a:p>
            <a:pPr indent="0" lvl="0" marL="0" rtl="0" algn="l">
              <a:lnSpc>
                <a:spcPct val="115000"/>
              </a:lnSpc>
              <a:spcBef>
                <a:spcPts val="0"/>
              </a:spcBef>
              <a:spcAft>
                <a:spcPts val="0"/>
              </a:spcAft>
              <a:buNone/>
            </a:pPr>
            <a:r>
              <a:rPr lang="en-GB" sz="1200">
                <a:solidFill>
                  <a:srgbClr val="F3F3F3"/>
                </a:solidFill>
              </a:rPr>
              <a:t>Slide 17 - ‘</a:t>
            </a:r>
            <a:r>
              <a:rPr i="1" lang="en-GB" sz="1200">
                <a:solidFill>
                  <a:srgbClr val="F3F3F3"/>
                </a:solidFill>
              </a:rPr>
              <a:t>Dataveillance</a:t>
            </a:r>
            <a:r>
              <a:rPr lang="en-GB" sz="1200">
                <a:solidFill>
                  <a:srgbClr val="F3F3F3"/>
                </a:solidFill>
              </a:rPr>
              <a:t>’ - Figure: ‘New World Order’ - Alexander Hayes, 2019</a:t>
            </a:r>
            <a:endParaRPr sz="1200">
              <a:solidFill>
                <a:srgbClr val="F3F3F3"/>
              </a:solidFill>
            </a:endParaRPr>
          </a:p>
          <a:p>
            <a:pPr indent="0" lvl="0" marL="0" rtl="0" algn="l">
              <a:lnSpc>
                <a:spcPct val="115000"/>
              </a:lnSpc>
              <a:spcBef>
                <a:spcPts val="0"/>
              </a:spcBef>
              <a:spcAft>
                <a:spcPts val="0"/>
              </a:spcAft>
              <a:buNone/>
            </a:pPr>
            <a:r>
              <a:t/>
            </a:r>
            <a:endParaRPr sz="1200">
              <a:solidFill>
                <a:srgbClr val="F3F3F3"/>
              </a:solidFill>
            </a:endParaRPr>
          </a:p>
          <a:p>
            <a:pPr indent="0" lvl="0" marL="0" rtl="0" algn="ctr">
              <a:spcBef>
                <a:spcPts val="0"/>
              </a:spcBef>
              <a:spcAft>
                <a:spcPts val="0"/>
              </a:spcAft>
              <a:buNone/>
            </a:pPr>
            <a:br>
              <a:rPr lang="en-GB" sz="1400">
                <a:solidFill>
                  <a:srgbClr val="F3F3F3"/>
                </a:solidFill>
              </a:rPr>
            </a:br>
            <a:endParaRPr sz="1400">
              <a:solidFill>
                <a:srgbClr val="F3F3F3"/>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7"/>
          <p:cNvSpPr txBox="1"/>
          <p:nvPr>
            <p:ph type="ctrTitle"/>
          </p:nvPr>
        </p:nvSpPr>
        <p:spPr>
          <a:xfrm>
            <a:off x="311700" y="458650"/>
            <a:ext cx="85206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1800"/>
              <a:t>References</a:t>
            </a:r>
            <a:endParaRPr sz="1800"/>
          </a:p>
        </p:txBody>
      </p:sp>
      <p:sp>
        <p:nvSpPr>
          <p:cNvPr id="410" name="Google Shape;410;p67"/>
          <p:cNvSpPr txBox="1"/>
          <p:nvPr>
            <p:ph idx="1" type="subTitle"/>
          </p:nvPr>
        </p:nvSpPr>
        <p:spPr>
          <a:xfrm>
            <a:off x="794450" y="1114175"/>
            <a:ext cx="7969200" cy="1989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200">
                <a:solidFill>
                  <a:srgbClr val="EFEFEF"/>
                </a:solidFill>
              </a:rPr>
              <a:t>Slide 18 - ‘</a:t>
            </a:r>
            <a:r>
              <a:rPr i="1" lang="en-GB" sz="1200">
                <a:solidFill>
                  <a:srgbClr val="EFEFEF"/>
                </a:solidFill>
              </a:rPr>
              <a:t>Dataveillance</a:t>
            </a:r>
            <a:r>
              <a:rPr lang="en-GB" sz="1200">
                <a:solidFill>
                  <a:srgbClr val="EFEFEF"/>
                </a:solidFill>
              </a:rPr>
              <a:t>’ -  </a:t>
            </a:r>
            <a:r>
              <a:rPr lang="en-GB" sz="1200" u="sng">
                <a:solidFill>
                  <a:srgbClr val="EFEFEF"/>
                </a:solidFill>
                <a:hlinkClick r:id="rId3">
                  <a:extLst>
                    <a:ext uri="{A12FA001-AC4F-418D-AE19-62706E023703}">
                      <ahyp:hlinkClr val="tx"/>
                    </a:ext>
                  </a:extLst>
                </a:hlinkClick>
              </a:rPr>
              <a:t>http://www.rogerclarke.com/DV/DVR.html</a:t>
            </a:r>
            <a:r>
              <a:rPr lang="en-GB" sz="1200">
                <a:solidFill>
                  <a:srgbClr val="EFEFEF"/>
                </a:solidFill>
              </a:rPr>
              <a:t> </a:t>
            </a:r>
            <a:endParaRPr sz="1200">
              <a:solidFill>
                <a:srgbClr val="EFEFEF"/>
              </a:solidFill>
            </a:endParaRPr>
          </a:p>
          <a:p>
            <a:pPr indent="0" lvl="0" marL="0" rtl="0" algn="l">
              <a:lnSpc>
                <a:spcPct val="115000"/>
              </a:lnSpc>
              <a:spcBef>
                <a:spcPts val="0"/>
              </a:spcBef>
              <a:spcAft>
                <a:spcPts val="0"/>
              </a:spcAft>
              <a:buNone/>
            </a:pPr>
            <a:r>
              <a:t/>
            </a:r>
            <a:endParaRPr sz="1200">
              <a:solidFill>
                <a:srgbClr val="EFEFEF"/>
              </a:solidFill>
            </a:endParaRPr>
          </a:p>
          <a:p>
            <a:pPr indent="0" lvl="0" marL="0" rtl="0" algn="l">
              <a:lnSpc>
                <a:spcPct val="115000"/>
              </a:lnSpc>
              <a:spcBef>
                <a:spcPts val="0"/>
              </a:spcBef>
              <a:spcAft>
                <a:spcPts val="0"/>
              </a:spcAft>
              <a:buNone/>
            </a:pPr>
            <a:r>
              <a:rPr lang="en-GB" sz="1200">
                <a:solidFill>
                  <a:srgbClr val="EFEFEF"/>
                </a:solidFill>
              </a:rPr>
              <a:t>Slide 19 - ‘</a:t>
            </a:r>
            <a:r>
              <a:rPr i="1" lang="en-GB" sz="1200">
                <a:solidFill>
                  <a:srgbClr val="EFEFEF"/>
                </a:solidFill>
              </a:rPr>
              <a:t>Care, Convenience, Control</a:t>
            </a:r>
            <a:r>
              <a:rPr lang="en-GB" sz="1200">
                <a:solidFill>
                  <a:srgbClr val="EFEFEF"/>
                </a:solidFill>
              </a:rPr>
              <a:t>’ - Figure: ‘New World Order’ - Alexander Hayes, 2019</a:t>
            </a:r>
            <a:endParaRPr sz="1200">
              <a:solidFill>
                <a:srgbClr val="EFEFEF"/>
              </a:solidFill>
            </a:endParaRPr>
          </a:p>
          <a:p>
            <a:pPr indent="0" lvl="0" marL="0" rtl="0" algn="l">
              <a:lnSpc>
                <a:spcPct val="115000"/>
              </a:lnSpc>
              <a:spcBef>
                <a:spcPts val="0"/>
              </a:spcBef>
              <a:spcAft>
                <a:spcPts val="0"/>
              </a:spcAft>
              <a:buNone/>
            </a:pPr>
            <a:r>
              <a:t/>
            </a:r>
            <a:endParaRPr sz="1200">
              <a:solidFill>
                <a:srgbClr val="EFEFEF"/>
              </a:solidFill>
            </a:endParaRPr>
          </a:p>
          <a:p>
            <a:pPr indent="0" lvl="0" marL="0" rtl="0" algn="l">
              <a:lnSpc>
                <a:spcPct val="115000"/>
              </a:lnSpc>
              <a:spcBef>
                <a:spcPts val="0"/>
              </a:spcBef>
              <a:spcAft>
                <a:spcPts val="0"/>
              </a:spcAft>
              <a:buNone/>
            </a:pPr>
            <a:r>
              <a:rPr lang="en-GB" sz="1200">
                <a:solidFill>
                  <a:srgbClr val="EFEFEF"/>
                </a:solidFill>
              </a:rPr>
              <a:t>Slide 20 - Katina Michael - ‘</a:t>
            </a:r>
            <a:r>
              <a:rPr i="1" lang="en-GB" sz="1200">
                <a:solidFill>
                  <a:srgbClr val="EFEFEF"/>
                </a:solidFill>
              </a:rPr>
              <a:t>Care, Convenience, Control</a:t>
            </a:r>
            <a:r>
              <a:rPr lang="en-GB" sz="1200">
                <a:solidFill>
                  <a:srgbClr val="EFEFEF"/>
                </a:solidFill>
              </a:rPr>
              <a:t>’ -  </a:t>
            </a:r>
            <a:r>
              <a:rPr lang="en-GB" sz="1200" u="sng">
                <a:solidFill>
                  <a:srgbClr val="EFEFEF"/>
                </a:solidFill>
                <a:hlinkClick r:id="rId4">
                  <a:extLst>
                    <a:ext uri="{A12FA001-AC4F-418D-AE19-62706E023703}">
                      <ahyp:hlinkClr val="tx"/>
                    </a:ext>
                  </a:extLst>
                </a:hlinkClick>
              </a:rPr>
              <a:t>http://dx.doi.org/10.1109/WMCS.2005.11</a:t>
            </a:r>
            <a:r>
              <a:rPr lang="en-GB" sz="1200">
                <a:solidFill>
                  <a:srgbClr val="EFEFEF"/>
                </a:solidFill>
              </a:rPr>
              <a:t> </a:t>
            </a:r>
            <a:endParaRPr sz="1200">
              <a:solidFill>
                <a:srgbClr val="EFEFEF"/>
              </a:solidFill>
            </a:endParaRPr>
          </a:p>
          <a:p>
            <a:pPr indent="0" lvl="0" marL="0" rtl="0" algn="l">
              <a:lnSpc>
                <a:spcPct val="115000"/>
              </a:lnSpc>
              <a:spcBef>
                <a:spcPts val="0"/>
              </a:spcBef>
              <a:spcAft>
                <a:spcPts val="0"/>
              </a:spcAft>
              <a:buNone/>
            </a:pPr>
            <a:r>
              <a:t/>
            </a:r>
            <a:endParaRPr sz="1200">
              <a:solidFill>
                <a:srgbClr val="EFEFEF"/>
              </a:solidFill>
            </a:endParaRPr>
          </a:p>
          <a:p>
            <a:pPr indent="0" lvl="0" marL="0" rtl="0" algn="l">
              <a:lnSpc>
                <a:spcPct val="115000"/>
              </a:lnSpc>
              <a:spcBef>
                <a:spcPts val="0"/>
              </a:spcBef>
              <a:spcAft>
                <a:spcPts val="0"/>
              </a:spcAft>
              <a:buNone/>
            </a:pPr>
            <a:r>
              <a:rPr lang="en-GB" sz="1200">
                <a:solidFill>
                  <a:srgbClr val="EFEFEF"/>
                </a:solidFill>
              </a:rPr>
              <a:t>Slide 21 -  ‘</a:t>
            </a:r>
            <a:r>
              <a:rPr i="1" lang="en-GB" sz="1200">
                <a:solidFill>
                  <a:srgbClr val="EFEFEF"/>
                </a:solidFill>
              </a:rPr>
              <a:t>Uberveillance</a:t>
            </a:r>
            <a:r>
              <a:rPr lang="en-GB" sz="1200">
                <a:solidFill>
                  <a:srgbClr val="EFEFEF"/>
                </a:solidFill>
              </a:rPr>
              <a:t>’ - Figure: ‘New World Order’ - Alexander Hayes, 2019</a:t>
            </a:r>
            <a:endParaRPr sz="1200">
              <a:solidFill>
                <a:srgbClr val="EFEFEF"/>
              </a:solidFill>
            </a:endParaRPr>
          </a:p>
          <a:p>
            <a:pPr indent="0" lvl="0" marL="0" rtl="0" algn="l">
              <a:lnSpc>
                <a:spcPct val="115000"/>
              </a:lnSpc>
              <a:spcBef>
                <a:spcPts val="0"/>
              </a:spcBef>
              <a:spcAft>
                <a:spcPts val="0"/>
              </a:spcAft>
              <a:buNone/>
            </a:pPr>
            <a:r>
              <a:t/>
            </a:r>
            <a:endParaRPr sz="1200">
              <a:solidFill>
                <a:srgbClr val="EFEFEF"/>
              </a:solidFill>
            </a:endParaRPr>
          </a:p>
          <a:p>
            <a:pPr indent="0" lvl="0" marL="0" rtl="0" algn="l">
              <a:lnSpc>
                <a:spcPct val="115000"/>
              </a:lnSpc>
              <a:spcBef>
                <a:spcPts val="0"/>
              </a:spcBef>
              <a:spcAft>
                <a:spcPts val="0"/>
              </a:spcAft>
              <a:buNone/>
            </a:pPr>
            <a:r>
              <a:rPr lang="en-GB" sz="1200">
                <a:solidFill>
                  <a:srgbClr val="EFEFEF"/>
                </a:solidFill>
              </a:rPr>
              <a:t>Slide 22 -  ‘</a:t>
            </a:r>
            <a:r>
              <a:rPr i="1" lang="en-GB" sz="1200">
                <a:solidFill>
                  <a:srgbClr val="EFEFEF"/>
                </a:solidFill>
              </a:rPr>
              <a:t>Uberveillance</a:t>
            </a:r>
            <a:r>
              <a:rPr lang="en-GB" sz="1200">
                <a:solidFill>
                  <a:srgbClr val="EFEFEF"/>
                </a:solidFill>
              </a:rPr>
              <a:t>’  - M.G. Michael - </a:t>
            </a:r>
            <a:r>
              <a:rPr lang="en-GB" sz="1200" u="sng">
                <a:solidFill>
                  <a:schemeClr val="hlink"/>
                </a:solidFill>
                <a:hlinkClick r:id="rId5"/>
              </a:rPr>
              <a:t>http://uberveillance.com/definition</a:t>
            </a:r>
            <a:r>
              <a:rPr lang="en-GB" sz="1200">
                <a:solidFill>
                  <a:srgbClr val="EFEFEF"/>
                </a:solidFill>
              </a:rPr>
              <a:t>  </a:t>
            </a:r>
            <a:endParaRPr sz="1200">
              <a:solidFill>
                <a:srgbClr val="EFEFEF"/>
              </a:solidFill>
            </a:endParaRPr>
          </a:p>
          <a:p>
            <a:pPr indent="0" lvl="0" marL="0" rtl="0" algn="l">
              <a:lnSpc>
                <a:spcPct val="115000"/>
              </a:lnSpc>
              <a:spcBef>
                <a:spcPts val="0"/>
              </a:spcBef>
              <a:spcAft>
                <a:spcPts val="0"/>
              </a:spcAft>
              <a:buNone/>
            </a:pPr>
            <a:r>
              <a:t/>
            </a:r>
            <a:endParaRPr sz="1200">
              <a:solidFill>
                <a:srgbClr val="EFEFEF"/>
              </a:solidFill>
            </a:endParaRPr>
          </a:p>
          <a:p>
            <a:pPr indent="0" lvl="0" marL="0" rtl="0" algn="l">
              <a:lnSpc>
                <a:spcPct val="115000"/>
              </a:lnSpc>
              <a:spcBef>
                <a:spcPts val="0"/>
              </a:spcBef>
              <a:spcAft>
                <a:spcPts val="0"/>
              </a:spcAft>
              <a:buNone/>
            </a:pPr>
            <a:r>
              <a:rPr lang="en-GB" sz="1200">
                <a:solidFill>
                  <a:srgbClr val="EFEFEF"/>
                </a:solidFill>
              </a:rPr>
              <a:t>Slide 23 - RFID Implant - Photo: </a:t>
            </a:r>
            <a:r>
              <a:rPr lang="en-GB" sz="1200" u="sng">
                <a:solidFill>
                  <a:schemeClr val="hlink"/>
                </a:solidFill>
                <a:hlinkClick r:id="rId6"/>
              </a:rPr>
              <a:t>https://bit.ly/2Xc6LjV</a:t>
            </a:r>
            <a:r>
              <a:rPr lang="en-GB" sz="1200">
                <a:solidFill>
                  <a:srgbClr val="EFEFEF"/>
                </a:solidFill>
              </a:rPr>
              <a:t> </a:t>
            </a:r>
            <a:endParaRPr sz="1200">
              <a:solidFill>
                <a:srgbClr val="EFEFEF"/>
              </a:solidFill>
            </a:endParaRPr>
          </a:p>
          <a:p>
            <a:pPr indent="0" lvl="0" marL="0" rtl="0" algn="l">
              <a:lnSpc>
                <a:spcPct val="115000"/>
              </a:lnSpc>
              <a:spcBef>
                <a:spcPts val="0"/>
              </a:spcBef>
              <a:spcAft>
                <a:spcPts val="0"/>
              </a:spcAft>
              <a:buNone/>
            </a:pPr>
            <a:r>
              <a:t/>
            </a:r>
            <a:endParaRPr sz="1200">
              <a:solidFill>
                <a:srgbClr val="EFEFEF"/>
              </a:solidFill>
            </a:endParaRPr>
          </a:p>
          <a:p>
            <a:pPr indent="0" lvl="0" marL="0" rtl="0" algn="l">
              <a:lnSpc>
                <a:spcPct val="115000"/>
              </a:lnSpc>
              <a:spcBef>
                <a:spcPts val="0"/>
              </a:spcBef>
              <a:spcAft>
                <a:spcPts val="0"/>
              </a:spcAft>
              <a:buNone/>
            </a:pPr>
            <a:r>
              <a:rPr lang="en-GB" sz="1200">
                <a:solidFill>
                  <a:srgbClr val="F3F3F3"/>
                </a:solidFill>
              </a:rPr>
              <a:t>Slide 24 - Biohacking - </a:t>
            </a:r>
            <a:r>
              <a:rPr lang="en-GB" sz="1200" u="sng">
                <a:solidFill>
                  <a:schemeClr val="hlink"/>
                </a:solidFill>
                <a:hlinkClick r:id="rId7"/>
              </a:rPr>
              <a:t>https://www.biohax.tech/</a:t>
            </a:r>
            <a:r>
              <a:rPr lang="en-GB" sz="1200">
                <a:solidFill>
                  <a:srgbClr val="F3F3F3"/>
                </a:solidFill>
              </a:rPr>
              <a:t> </a:t>
            </a:r>
            <a:endParaRPr sz="1200">
              <a:solidFill>
                <a:srgbClr val="F3F3F3"/>
              </a:solidFill>
            </a:endParaRPr>
          </a:p>
          <a:p>
            <a:pPr indent="0" lvl="0" marL="0" rtl="0" algn="l">
              <a:lnSpc>
                <a:spcPct val="115000"/>
              </a:lnSpc>
              <a:spcBef>
                <a:spcPts val="0"/>
              </a:spcBef>
              <a:spcAft>
                <a:spcPts val="0"/>
              </a:spcAft>
              <a:buNone/>
            </a:pPr>
            <a:r>
              <a:t/>
            </a:r>
            <a:endParaRPr sz="1200">
              <a:solidFill>
                <a:srgbClr val="F3F3F3"/>
              </a:solidFill>
            </a:endParaRPr>
          </a:p>
          <a:p>
            <a:pPr indent="0" lvl="0" marL="0" rtl="0" algn="l">
              <a:lnSpc>
                <a:spcPct val="115000"/>
              </a:lnSpc>
              <a:spcBef>
                <a:spcPts val="0"/>
              </a:spcBef>
              <a:spcAft>
                <a:spcPts val="0"/>
              </a:spcAft>
              <a:buNone/>
            </a:pPr>
            <a:r>
              <a:rPr lang="en-GB" sz="1200">
                <a:solidFill>
                  <a:srgbClr val="F3F3F3"/>
                </a:solidFill>
              </a:rPr>
              <a:t>Slide 25 - Uberveillance - ‘</a:t>
            </a:r>
            <a:r>
              <a:rPr i="1" lang="en-GB" sz="1200">
                <a:solidFill>
                  <a:srgbClr val="F3F3F3"/>
                </a:solidFill>
              </a:rPr>
              <a:t>Themes</a:t>
            </a:r>
            <a:r>
              <a:rPr lang="en-GB" sz="1200">
                <a:solidFill>
                  <a:srgbClr val="F3F3F3"/>
                </a:solidFill>
              </a:rPr>
              <a:t>’ - </a:t>
            </a:r>
            <a:r>
              <a:rPr lang="en-GB" sz="1200" u="sng">
                <a:solidFill>
                  <a:schemeClr val="hlink"/>
                </a:solidFill>
                <a:hlinkClick r:id="rId8"/>
              </a:rPr>
              <a:t>http://uberveillance.com/themes</a:t>
            </a:r>
            <a:r>
              <a:rPr lang="en-GB" sz="1200">
                <a:solidFill>
                  <a:srgbClr val="F3F3F3"/>
                </a:solidFill>
              </a:rPr>
              <a:t>  </a:t>
            </a:r>
            <a:endParaRPr sz="1200">
              <a:solidFill>
                <a:srgbClr val="F3F3F3"/>
              </a:solidFill>
            </a:endParaRPr>
          </a:p>
          <a:p>
            <a:pPr indent="0" lvl="0" marL="0" rtl="0" algn="l">
              <a:lnSpc>
                <a:spcPct val="115000"/>
              </a:lnSpc>
              <a:spcBef>
                <a:spcPts val="0"/>
              </a:spcBef>
              <a:spcAft>
                <a:spcPts val="0"/>
              </a:spcAft>
              <a:buNone/>
            </a:pPr>
            <a:r>
              <a:t/>
            </a:r>
            <a:endParaRPr sz="1200">
              <a:solidFill>
                <a:srgbClr val="EFEFEF"/>
              </a:solidFill>
            </a:endParaRPr>
          </a:p>
          <a:p>
            <a:pPr indent="0" lvl="0" marL="0" rtl="0" algn="ctr">
              <a:spcBef>
                <a:spcPts val="0"/>
              </a:spcBef>
              <a:spcAft>
                <a:spcPts val="0"/>
              </a:spcAft>
              <a:buNone/>
            </a:pPr>
            <a:br>
              <a:rPr lang="en-GB" sz="1400">
                <a:solidFill>
                  <a:srgbClr val="EFEFEF"/>
                </a:solidFill>
              </a:rPr>
            </a:br>
            <a:endParaRPr sz="1400">
              <a:solidFill>
                <a:srgbClr val="EFEFEF"/>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68"/>
          <p:cNvSpPr txBox="1"/>
          <p:nvPr>
            <p:ph type="ctrTitle"/>
          </p:nvPr>
        </p:nvSpPr>
        <p:spPr>
          <a:xfrm>
            <a:off x="311700" y="458650"/>
            <a:ext cx="85206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1800"/>
              <a:t>References</a:t>
            </a:r>
            <a:endParaRPr sz="1800"/>
          </a:p>
        </p:txBody>
      </p:sp>
      <p:sp>
        <p:nvSpPr>
          <p:cNvPr id="416" name="Google Shape;416;p68"/>
          <p:cNvSpPr txBox="1"/>
          <p:nvPr>
            <p:ph idx="1" type="subTitle"/>
          </p:nvPr>
        </p:nvSpPr>
        <p:spPr>
          <a:xfrm>
            <a:off x="802625" y="950350"/>
            <a:ext cx="7969200" cy="1989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200">
                <a:solidFill>
                  <a:srgbClr val="F3F3F3"/>
                </a:solidFill>
              </a:rPr>
              <a:t>Slide 26 - ‘</a:t>
            </a:r>
            <a:r>
              <a:rPr i="1" lang="en-GB" sz="1200">
                <a:solidFill>
                  <a:srgbClr val="F3F3F3"/>
                </a:solidFill>
              </a:rPr>
              <a:t>Corporations, Government, Public</a:t>
            </a:r>
            <a:r>
              <a:rPr lang="en-GB" sz="1200">
                <a:solidFill>
                  <a:srgbClr val="F3F3F3"/>
                </a:solidFill>
              </a:rPr>
              <a:t>’ - Figure: ‘New World Order’ - Alexander Hayes, 2019</a:t>
            </a:r>
            <a:endParaRPr sz="1200">
              <a:solidFill>
                <a:srgbClr val="F3F3F3"/>
              </a:solidFill>
            </a:endParaRPr>
          </a:p>
          <a:p>
            <a:pPr indent="0" lvl="0" marL="0" rtl="0" algn="l">
              <a:lnSpc>
                <a:spcPct val="115000"/>
              </a:lnSpc>
              <a:spcBef>
                <a:spcPts val="0"/>
              </a:spcBef>
              <a:spcAft>
                <a:spcPts val="0"/>
              </a:spcAft>
              <a:buNone/>
            </a:pPr>
            <a:r>
              <a:t/>
            </a:r>
            <a:endParaRPr sz="1200">
              <a:solidFill>
                <a:srgbClr val="F3F3F3"/>
              </a:solidFill>
            </a:endParaRPr>
          </a:p>
          <a:p>
            <a:pPr indent="0" lvl="0" marL="0" rtl="0" algn="l">
              <a:lnSpc>
                <a:spcPct val="115000"/>
              </a:lnSpc>
              <a:spcBef>
                <a:spcPts val="0"/>
              </a:spcBef>
              <a:spcAft>
                <a:spcPts val="0"/>
              </a:spcAft>
              <a:buNone/>
            </a:pPr>
            <a:r>
              <a:rPr lang="en-GB" sz="1200">
                <a:solidFill>
                  <a:srgbClr val="F3F3F3"/>
                </a:solidFill>
              </a:rPr>
              <a:t>Slide 27 - Case Study 1 - ‘</a:t>
            </a:r>
            <a:r>
              <a:rPr i="1" lang="en-GB" sz="1200">
                <a:solidFill>
                  <a:srgbClr val="F3F3F3"/>
                </a:solidFill>
              </a:rPr>
              <a:t>Right To Pass</a:t>
            </a:r>
            <a:r>
              <a:rPr lang="en-GB" sz="1200">
                <a:solidFill>
                  <a:srgbClr val="F3F3F3"/>
                </a:solidFill>
              </a:rPr>
              <a:t>’ - 142 High Street, Fremantle, Western Australia</a:t>
            </a:r>
            <a:endParaRPr sz="1200">
              <a:solidFill>
                <a:srgbClr val="F3F3F3"/>
              </a:solidFill>
            </a:endParaRPr>
          </a:p>
          <a:p>
            <a:pPr indent="0" lvl="0" marL="0" rtl="0" algn="l">
              <a:lnSpc>
                <a:spcPct val="115000"/>
              </a:lnSpc>
              <a:spcBef>
                <a:spcPts val="0"/>
              </a:spcBef>
              <a:spcAft>
                <a:spcPts val="0"/>
              </a:spcAft>
              <a:buNone/>
            </a:pPr>
            <a:r>
              <a:t/>
            </a:r>
            <a:endParaRPr sz="1200">
              <a:solidFill>
                <a:srgbClr val="F3F3F3"/>
              </a:solidFill>
            </a:endParaRPr>
          </a:p>
          <a:p>
            <a:pPr indent="0" lvl="0" marL="0" rtl="0" algn="l">
              <a:lnSpc>
                <a:spcPct val="115000"/>
              </a:lnSpc>
              <a:spcBef>
                <a:spcPts val="0"/>
              </a:spcBef>
              <a:spcAft>
                <a:spcPts val="0"/>
              </a:spcAft>
              <a:buNone/>
            </a:pPr>
            <a:r>
              <a:rPr lang="en-GB" sz="1200">
                <a:solidFill>
                  <a:srgbClr val="F3F3F3"/>
                </a:solidFill>
              </a:rPr>
              <a:t>Slide 28 - Case Study 1 - ‘</a:t>
            </a:r>
            <a:r>
              <a:rPr i="1" lang="en-GB" sz="1200">
                <a:solidFill>
                  <a:srgbClr val="F3F3F3"/>
                </a:solidFill>
              </a:rPr>
              <a:t>Right To Pass: Map</a:t>
            </a:r>
            <a:r>
              <a:rPr lang="en-GB" sz="1200">
                <a:solidFill>
                  <a:srgbClr val="F3F3F3"/>
                </a:solidFill>
              </a:rPr>
              <a:t>’ - 142 High Street, Fremantle, Western Australia</a:t>
            </a:r>
            <a:endParaRPr sz="1200">
              <a:solidFill>
                <a:srgbClr val="F3F3F3"/>
              </a:solidFill>
            </a:endParaRPr>
          </a:p>
          <a:p>
            <a:pPr indent="0" lvl="0" marL="0" rtl="0" algn="l">
              <a:lnSpc>
                <a:spcPct val="115000"/>
              </a:lnSpc>
              <a:spcBef>
                <a:spcPts val="0"/>
              </a:spcBef>
              <a:spcAft>
                <a:spcPts val="0"/>
              </a:spcAft>
              <a:buNone/>
            </a:pPr>
            <a:r>
              <a:t/>
            </a:r>
            <a:endParaRPr sz="1200">
              <a:solidFill>
                <a:srgbClr val="F3F3F3"/>
              </a:solidFill>
            </a:endParaRPr>
          </a:p>
          <a:p>
            <a:pPr indent="0" lvl="0" marL="0" rtl="0" algn="l">
              <a:lnSpc>
                <a:spcPct val="115000"/>
              </a:lnSpc>
              <a:spcBef>
                <a:spcPts val="0"/>
              </a:spcBef>
              <a:spcAft>
                <a:spcPts val="0"/>
              </a:spcAft>
              <a:buNone/>
            </a:pPr>
            <a:r>
              <a:rPr lang="en-GB" sz="1200">
                <a:solidFill>
                  <a:srgbClr val="F3F3F3"/>
                </a:solidFill>
              </a:rPr>
              <a:t>Slide 29 - Case Study 1 - ‘</a:t>
            </a:r>
            <a:r>
              <a:rPr i="1" lang="en-GB" sz="1200">
                <a:solidFill>
                  <a:srgbClr val="F3F3F3"/>
                </a:solidFill>
              </a:rPr>
              <a:t>Right To Pass: Photos</a:t>
            </a:r>
            <a:r>
              <a:rPr lang="en-GB" sz="1200">
                <a:solidFill>
                  <a:srgbClr val="F3F3F3"/>
                </a:solidFill>
              </a:rPr>
              <a:t>’ - 142 High Street, Fremantle, Western Australia</a:t>
            </a:r>
            <a:endParaRPr sz="1200">
              <a:solidFill>
                <a:srgbClr val="F3F3F3"/>
              </a:solidFill>
            </a:endParaRPr>
          </a:p>
          <a:p>
            <a:pPr indent="0" lvl="0" marL="0" rtl="0" algn="l">
              <a:lnSpc>
                <a:spcPct val="115000"/>
              </a:lnSpc>
              <a:spcBef>
                <a:spcPts val="0"/>
              </a:spcBef>
              <a:spcAft>
                <a:spcPts val="0"/>
              </a:spcAft>
              <a:buNone/>
            </a:pPr>
            <a:r>
              <a:t/>
            </a:r>
            <a:endParaRPr sz="1200">
              <a:solidFill>
                <a:srgbClr val="F3F3F3"/>
              </a:solidFill>
            </a:endParaRPr>
          </a:p>
          <a:p>
            <a:pPr indent="0" lvl="0" marL="0" rtl="0" algn="l">
              <a:lnSpc>
                <a:spcPct val="115000"/>
              </a:lnSpc>
              <a:spcBef>
                <a:spcPts val="0"/>
              </a:spcBef>
              <a:spcAft>
                <a:spcPts val="0"/>
              </a:spcAft>
              <a:buNone/>
            </a:pPr>
            <a:r>
              <a:rPr lang="en-GB" sz="1200">
                <a:solidFill>
                  <a:srgbClr val="F3F3F3"/>
                </a:solidFill>
              </a:rPr>
              <a:t>Slide 30 - Case Study 2 - ‘</a:t>
            </a:r>
            <a:r>
              <a:rPr i="1" lang="en-GB" sz="1200">
                <a:solidFill>
                  <a:srgbClr val="F3F3F3"/>
                </a:solidFill>
              </a:rPr>
              <a:t>Perth City Watch</a:t>
            </a:r>
            <a:r>
              <a:rPr lang="en-GB" sz="1200">
                <a:solidFill>
                  <a:srgbClr val="F3F3F3"/>
                </a:solidFill>
              </a:rPr>
              <a:t>’ - Perth, Western Australia</a:t>
            </a:r>
            <a:endParaRPr sz="1200">
              <a:solidFill>
                <a:srgbClr val="F3F3F3"/>
              </a:solidFill>
            </a:endParaRPr>
          </a:p>
          <a:p>
            <a:pPr indent="0" lvl="0" marL="0" rtl="0" algn="l">
              <a:lnSpc>
                <a:spcPct val="115000"/>
              </a:lnSpc>
              <a:spcBef>
                <a:spcPts val="0"/>
              </a:spcBef>
              <a:spcAft>
                <a:spcPts val="0"/>
              </a:spcAft>
              <a:buNone/>
            </a:pPr>
            <a:r>
              <a:t/>
            </a:r>
            <a:endParaRPr sz="1200">
              <a:solidFill>
                <a:srgbClr val="F3F3F3"/>
              </a:solidFill>
            </a:endParaRPr>
          </a:p>
          <a:p>
            <a:pPr indent="0" lvl="0" marL="0" rtl="0" algn="l">
              <a:lnSpc>
                <a:spcPct val="115000"/>
              </a:lnSpc>
              <a:spcBef>
                <a:spcPts val="0"/>
              </a:spcBef>
              <a:spcAft>
                <a:spcPts val="0"/>
              </a:spcAft>
              <a:buNone/>
            </a:pPr>
            <a:r>
              <a:rPr lang="en-GB" sz="1200">
                <a:solidFill>
                  <a:srgbClr val="F3F3F3"/>
                </a:solidFill>
              </a:rPr>
              <a:t>Slide 31 - Case Study 2 - ‘</a:t>
            </a:r>
            <a:r>
              <a:rPr i="1" lang="en-GB" sz="1200">
                <a:solidFill>
                  <a:srgbClr val="F3F3F3"/>
                </a:solidFill>
              </a:rPr>
              <a:t>Perth City Watch: Map</a:t>
            </a:r>
            <a:r>
              <a:rPr lang="en-GB" sz="1200">
                <a:solidFill>
                  <a:srgbClr val="F3F3F3"/>
                </a:solidFill>
              </a:rPr>
              <a:t>’ - Perth, Western Australia</a:t>
            </a:r>
            <a:endParaRPr sz="1200">
              <a:solidFill>
                <a:srgbClr val="F3F3F3"/>
              </a:solidFill>
            </a:endParaRPr>
          </a:p>
          <a:p>
            <a:pPr indent="0" lvl="0" marL="0" rtl="0" algn="l">
              <a:lnSpc>
                <a:spcPct val="115000"/>
              </a:lnSpc>
              <a:spcBef>
                <a:spcPts val="0"/>
              </a:spcBef>
              <a:spcAft>
                <a:spcPts val="0"/>
              </a:spcAft>
              <a:buNone/>
            </a:pPr>
            <a:r>
              <a:t/>
            </a:r>
            <a:endParaRPr sz="1200">
              <a:solidFill>
                <a:srgbClr val="F3F3F3"/>
              </a:solidFill>
            </a:endParaRPr>
          </a:p>
          <a:p>
            <a:pPr indent="0" lvl="0" marL="0" rtl="0" algn="l">
              <a:lnSpc>
                <a:spcPct val="115000"/>
              </a:lnSpc>
              <a:spcBef>
                <a:spcPts val="0"/>
              </a:spcBef>
              <a:spcAft>
                <a:spcPts val="0"/>
              </a:spcAft>
              <a:buNone/>
            </a:pPr>
            <a:r>
              <a:rPr lang="en-GB" sz="1200">
                <a:solidFill>
                  <a:srgbClr val="F3F3F3"/>
                </a:solidFill>
              </a:rPr>
              <a:t>Slide 32 - Case Study 2 - ‘</a:t>
            </a:r>
            <a:r>
              <a:rPr i="1" lang="en-GB" sz="1200">
                <a:solidFill>
                  <a:srgbClr val="F3F3F3"/>
                </a:solidFill>
              </a:rPr>
              <a:t>Perth City Watch: Satellite</a:t>
            </a:r>
            <a:r>
              <a:rPr lang="en-GB" sz="1200">
                <a:solidFill>
                  <a:srgbClr val="F3F3F3"/>
                </a:solidFill>
              </a:rPr>
              <a:t>’ - Perth, Western Australia</a:t>
            </a:r>
            <a:endParaRPr sz="1200">
              <a:solidFill>
                <a:srgbClr val="F3F3F3"/>
              </a:solidFill>
            </a:endParaRPr>
          </a:p>
          <a:p>
            <a:pPr indent="0" lvl="0" marL="0" rtl="0" algn="l">
              <a:lnSpc>
                <a:spcPct val="115000"/>
              </a:lnSpc>
              <a:spcBef>
                <a:spcPts val="0"/>
              </a:spcBef>
              <a:spcAft>
                <a:spcPts val="0"/>
              </a:spcAft>
              <a:buNone/>
            </a:pPr>
            <a:r>
              <a:t/>
            </a:r>
            <a:endParaRPr sz="1200">
              <a:solidFill>
                <a:srgbClr val="F3F3F3"/>
              </a:solidFill>
            </a:endParaRPr>
          </a:p>
          <a:p>
            <a:pPr indent="0" lvl="0" marL="0" rtl="0" algn="l">
              <a:lnSpc>
                <a:spcPct val="115000"/>
              </a:lnSpc>
              <a:spcBef>
                <a:spcPts val="0"/>
              </a:spcBef>
              <a:spcAft>
                <a:spcPts val="0"/>
              </a:spcAft>
              <a:buNone/>
            </a:pPr>
            <a:r>
              <a:rPr lang="en-GB" sz="1200">
                <a:solidFill>
                  <a:srgbClr val="F3F3F3"/>
                </a:solidFill>
              </a:rPr>
              <a:t>Slide 33 - Perth City Council Facial Recognition Cameras - </a:t>
            </a:r>
            <a:r>
              <a:rPr lang="en-GB" sz="1200" u="sng">
                <a:solidFill>
                  <a:srgbClr val="F3F3F3"/>
                </a:solidFill>
                <a:hlinkClick r:id="rId3">
                  <a:extLst>
                    <a:ext uri="{A12FA001-AC4F-418D-AE19-62706E023703}">
                      <ahyp:hlinkClr val="tx"/>
                    </a:ext>
                  </a:extLst>
                </a:hlinkClick>
              </a:rPr>
              <a:t>https://www.abc.net.au/news/2019-06-08/city-of-perth-rolls-out-new-facial-recognition-cctv-cameras/11147780</a:t>
            </a:r>
            <a:endParaRPr sz="1200">
              <a:solidFill>
                <a:srgbClr val="F3F3F3"/>
              </a:solidFill>
            </a:endParaRPr>
          </a:p>
          <a:p>
            <a:pPr indent="0" lvl="0" marL="0" rtl="0" algn="ctr">
              <a:spcBef>
                <a:spcPts val="0"/>
              </a:spcBef>
              <a:spcAft>
                <a:spcPts val="0"/>
              </a:spcAft>
              <a:buNone/>
            </a:pPr>
            <a:br>
              <a:rPr lang="en-GB" sz="1400">
                <a:solidFill>
                  <a:srgbClr val="F3F3F3"/>
                </a:solidFill>
              </a:rPr>
            </a:br>
            <a:endParaRPr sz="1400">
              <a:solidFill>
                <a:srgbClr val="F3F3F3"/>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9"/>
          <p:cNvSpPr txBox="1"/>
          <p:nvPr>
            <p:ph type="ctrTitle"/>
          </p:nvPr>
        </p:nvSpPr>
        <p:spPr>
          <a:xfrm>
            <a:off x="311700" y="458650"/>
            <a:ext cx="85206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1800"/>
              <a:t>References</a:t>
            </a:r>
            <a:endParaRPr sz="1800"/>
          </a:p>
        </p:txBody>
      </p:sp>
      <p:sp>
        <p:nvSpPr>
          <p:cNvPr id="422" name="Google Shape;422;p69"/>
          <p:cNvSpPr txBox="1"/>
          <p:nvPr>
            <p:ph idx="1" type="subTitle"/>
          </p:nvPr>
        </p:nvSpPr>
        <p:spPr>
          <a:xfrm>
            <a:off x="810800" y="860275"/>
            <a:ext cx="7969200" cy="1989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50">
                <a:solidFill>
                  <a:srgbClr val="EFEFEF"/>
                </a:solidFill>
              </a:rPr>
              <a:t>Slide 34 - Perth City Council Facial Recognition Cameras - </a:t>
            </a:r>
            <a:r>
              <a:rPr lang="en-GB" sz="1150" u="sng">
                <a:solidFill>
                  <a:srgbClr val="EFEFEF"/>
                </a:solidFill>
                <a:hlinkClick r:id="rId3">
                  <a:extLst>
                    <a:ext uri="{A12FA001-AC4F-418D-AE19-62706E023703}">
                      <ahyp:hlinkClr val="tx"/>
                    </a:ext>
                  </a:extLst>
                </a:hlinkClick>
              </a:rPr>
              <a:t>https://www.theguardian.com/technology/2019/jun/12/perth-councils-facial-recognition-trial-accused-of-blanket-surveillance</a:t>
            </a:r>
            <a:br>
              <a:rPr lang="en-GB" sz="1150">
                <a:solidFill>
                  <a:srgbClr val="EFEFEF"/>
                </a:solidFill>
              </a:rPr>
            </a:br>
            <a:endParaRPr sz="1150">
              <a:solidFill>
                <a:srgbClr val="EFEFEF"/>
              </a:solidFill>
            </a:endParaRPr>
          </a:p>
          <a:p>
            <a:pPr indent="0" lvl="0" marL="0" rtl="0" algn="l">
              <a:lnSpc>
                <a:spcPct val="115000"/>
              </a:lnSpc>
              <a:spcBef>
                <a:spcPts val="0"/>
              </a:spcBef>
              <a:spcAft>
                <a:spcPts val="0"/>
              </a:spcAft>
              <a:buNone/>
            </a:pPr>
            <a:r>
              <a:rPr lang="en-GB" sz="1150">
                <a:solidFill>
                  <a:srgbClr val="EFEFEF"/>
                </a:solidFill>
              </a:rPr>
              <a:t>Slide 35 - Citywatch - </a:t>
            </a:r>
            <a:r>
              <a:rPr lang="en-GB" sz="1150" u="sng">
                <a:solidFill>
                  <a:srgbClr val="EFEFEF"/>
                </a:solidFill>
                <a:hlinkClick r:id="rId4">
                  <a:extLst>
                    <a:ext uri="{A12FA001-AC4F-418D-AE19-62706E023703}">
                      <ahyp:hlinkClr val="tx"/>
                    </a:ext>
                  </a:extLst>
                </a:hlinkClick>
              </a:rPr>
              <a:t>https://www.abc.net.au/news/2019-06-08/officer-monitors-citywatch-cctv-surveillance-cameras-1/11191026</a:t>
            </a:r>
            <a:br>
              <a:rPr lang="en-GB" sz="1150">
                <a:solidFill>
                  <a:srgbClr val="EFEFEF"/>
                </a:solidFill>
              </a:rPr>
            </a:br>
            <a:endParaRPr sz="1150">
              <a:solidFill>
                <a:srgbClr val="EFEFEF"/>
              </a:solidFill>
            </a:endParaRPr>
          </a:p>
          <a:p>
            <a:pPr indent="0" lvl="0" marL="0" rtl="0" algn="l">
              <a:lnSpc>
                <a:spcPct val="115000"/>
              </a:lnSpc>
              <a:spcBef>
                <a:spcPts val="0"/>
              </a:spcBef>
              <a:spcAft>
                <a:spcPts val="0"/>
              </a:spcAft>
              <a:buNone/>
            </a:pPr>
            <a:r>
              <a:rPr lang="en-GB" sz="1150">
                <a:solidFill>
                  <a:srgbClr val="EFEFEF"/>
                </a:solidFill>
              </a:rPr>
              <a:t>Slide 36 - Case Study 3 - ‘</a:t>
            </a:r>
            <a:r>
              <a:rPr i="1" lang="en-GB" sz="1150">
                <a:solidFill>
                  <a:srgbClr val="EFEFEF"/>
                </a:solidFill>
              </a:rPr>
              <a:t>Body Worn Cameras</a:t>
            </a:r>
            <a:r>
              <a:rPr lang="en-GB" sz="1150">
                <a:solidFill>
                  <a:srgbClr val="EFEFEF"/>
                </a:solidFill>
              </a:rPr>
              <a:t>’ - Perth, Western Australia</a:t>
            </a:r>
            <a:endParaRPr sz="1150">
              <a:solidFill>
                <a:srgbClr val="EFEFEF"/>
              </a:solidFill>
            </a:endParaRPr>
          </a:p>
          <a:p>
            <a:pPr indent="0" lvl="0" marL="0" rtl="0" algn="l">
              <a:lnSpc>
                <a:spcPct val="115000"/>
              </a:lnSpc>
              <a:spcBef>
                <a:spcPts val="0"/>
              </a:spcBef>
              <a:spcAft>
                <a:spcPts val="0"/>
              </a:spcAft>
              <a:buNone/>
            </a:pPr>
            <a:br>
              <a:rPr lang="en-GB" sz="1150">
                <a:solidFill>
                  <a:srgbClr val="EFEFEF"/>
                </a:solidFill>
              </a:rPr>
            </a:br>
            <a:r>
              <a:rPr lang="en-GB" sz="1150">
                <a:solidFill>
                  <a:srgbClr val="EFEFEF"/>
                </a:solidFill>
              </a:rPr>
              <a:t>Slide 37 - Perth City Council - </a:t>
            </a:r>
            <a:r>
              <a:rPr lang="en-GB" sz="1150" u="sng">
                <a:solidFill>
                  <a:schemeClr val="hlink"/>
                </a:solidFill>
                <a:hlinkClick r:id="rId5"/>
              </a:rPr>
              <a:t>https://www.heraldsun.com.au/news/national/perth-parking-inspectors-fitted-with-body-cameras/news-story/36ee278fd66dcfa8fb103d90e1ec2628</a:t>
            </a:r>
            <a:r>
              <a:rPr lang="en-GB" sz="1150">
                <a:solidFill>
                  <a:srgbClr val="EFEFEF"/>
                </a:solidFill>
              </a:rPr>
              <a:t> </a:t>
            </a:r>
            <a:endParaRPr sz="1150">
              <a:solidFill>
                <a:srgbClr val="EFEFEF"/>
              </a:solidFill>
            </a:endParaRPr>
          </a:p>
          <a:p>
            <a:pPr indent="0" lvl="0" marL="0" rtl="0" algn="l">
              <a:lnSpc>
                <a:spcPct val="115000"/>
              </a:lnSpc>
              <a:spcBef>
                <a:spcPts val="0"/>
              </a:spcBef>
              <a:spcAft>
                <a:spcPts val="0"/>
              </a:spcAft>
              <a:buNone/>
            </a:pPr>
            <a:r>
              <a:t/>
            </a:r>
            <a:endParaRPr sz="1150">
              <a:solidFill>
                <a:srgbClr val="EFEFEF"/>
              </a:solidFill>
            </a:endParaRPr>
          </a:p>
          <a:p>
            <a:pPr indent="0" lvl="0" marL="0" rtl="0" algn="l">
              <a:lnSpc>
                <a:spcPct val="115000"/>
              </a:lnSpc>
              <a:spcBef>
                <a:spcPts val="0"/>
              </a:spcBef>
              <a:spcAft>
                <a:spcPts val="0"/>
              </a:spcAft>
              <a:buNone/>
            </a:pPr>
            <a:r>
              <a:rPr lang="en-GB" sz="1150">
                <a:solidFill>
                  <a:srgbClr val="EFEFEF"/>
                </a:solidFill>
              </a:rPr>
              <a:t>Slide 38 - WA Government - </a:t>
            </a:r>
            <a:r>
              <a:rPr lang="en-GB" sz="1150" u="sng">
                <a:solidFill>
                  <a:srgbClr val="EFEFEF"/>
                </a:solidFill>
                <a:hlinkClick r:id="rId6">
                  <a:extLst>
                    <a:ext uri="{A12FA001-AC4F-418D-AE19-62706E023703}">
                      <ahyp:hlinkClr val="tx"/>
                    </a:ext>
                  </a:extLst>
                </a:hlinkClick>
              </a:rPr>
              <a:t>https://www.mediastatements.wa.gov.au/Pages/McGowan/2019/03/Body-worn-cameras-to-be-deployed-to-frontline-officers.aspx</a:t>
            </a:r>
            <a:endParaRPr sz="1150">
              <a:solidFill>
                <a:srgbClr val="EFEFEF"/>
              </a:solidFill>
            </a:endParaRPr>
          </a:p>
          <a:p>
            <a:pPr indent="0" lvl="0" marL="0" rtl="0" algn="l">
              <a:lnSpc>
                <a:spcPct val="115000"/>
              </a:lnSpc>
              <a:spcBef>
                <a:spcPts val="0"/>
              </a:spcBef>
              <a:spcAft>
                <a:spcPts val="0"/>
              </a:spcAft>
              <a:buNone/>
            </a:pPr>
            <a:r>
              <a:t/>
            </a:r>
            <a:endParaRPr sz="1150">
              <a:solidFill>
                <a:srgbClr val="EFEFEF"/>
              </a:solidFill>
            </a:endParaRPr>
          </a:p>
          <a:p>
            <a:pPr indent="0" lvl="0" marL="0" rtl="0" algn="l">
              <a:lnSpc>
                <a:spcPct val="115000"/>
              </a:lnSpc>
              <a:spcBef>
                <a:spcPts val="0"/>
              </a:spcBef>
              <a:spcAft>
                <a:spcPts val="0"/>
              </a:spcAft>
              <a:buNone/>
            </a:pPr>
            <a:r>
              <a:rPr lang="en-GB" sz="1150">
                <a:solidFill>
                  <a:srgbClr val="EFEFEF"/>
                </a:solidFill>
              </a:rPr>
              <a:t>Slide 39 - City of Perth - ‘Page missing’ - </a:t>
            </a:r>
            <a:r>
              <a:rPr lang="en-GB" sz="1150" u="sng">
                <a:solidFill>
                  <a:srgbClr val="EFEFEF"/>
                </a:solidFill>
                <a:hlinkClick r:id="rId7">
                  <a:extLst>
                    <a:ext uri="{A12FA001-AC4F-418D-AE19-62706E023703}">
                      <ahyp:hlinkClr val="tx"/>
                    </a:ext>
                  </a:extLst>
                </a:hlinkClick>
              </a:rPr>
              <a:t>https://www.perth.wa.gov.au/newsroom/featured-news/body-cameras-promote-safer-community</a:t>
            </a:r>
            <a:endParaRPr sz="1150">
              <a:solidFill>
                <a:srgbClr val="EFEFEF"/>
              </a:solidFill>
            </a:endParaRPr>
          </a:p>
          <a:p>
            <a:pPr indent="0" lvl="0" marL="0" rtl="0" algn="ctr">
              <a:spcBef>
                <a:spcPts val="0"/>
              </a:spcBef>
              <a:spcAft>
                <a:spcPts val="0"/>
              </a:spcAft>
              <a:buNone/>
            </a:pPr>
            <a:br>
              <a:rPr lang="en-GB" sz="1400">
                <a:solidFill>
                  <a:srgbClr val="F3F3F3"/>
                </a:solidFill>
              </a:rPr>
            </a:br>
            <a:endParaRPr sz="1400">
              <a:solidFill>
                <a:srgbClr val="F3F3F3"/>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70"/>
          <p:cNvSpPr txBox="1"/>
          <p:nvPr>
            <p:ph type="ctrTitle"/>
          </p:nvPr>
        </p:nvSpPr>
        <p:spPr>
          <a:xfrm>
            <a:off x="311700" y="458650"/>
            <a:ext cx="85206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1800"/>
              <a:t>References</a:t>
            </a:r>
            <a:endParaRPr sz="1800"/>
          </a:p>
        </p:txBody>
      </p:sp>
      <p:sp>
        <p:nvSpPr>
          <p:cNvPr id="428" name="Google Shape;428;p70"/>
          <p:cNvSpPr txBox="1"/>
          <p:nvPr>
            <p:ph idx="1" type="subTitle"/>
          </p:nvPr>
        </p:nvSpPr>
        <p:spPr>
          <a:xfrm>
            <a:off x="802800" y="988075"/>
            <a:ext cx="7969200" cy="1989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50">
                <a:solidFill>
                  <a:srgbClr val="EFEFEF"/>
                </a:solidFill>
              </a:rPr>
              <a:t>Slide 40 - Email Correspondence - Kylie Taylor, Perth City Council</a:t>
            </a:r>
            <a:endParaRPr sz="1150">
              <a:solidFill>
                <a:srgbClr val="EFEFEF"/>
              </a:solidFill>
            </a:endParaRPr>
          </a:p>
          <a:p>
            <a:pPr indent="0" lvl="0" marL="0" rtl="0" algn="l">
              <a:lnSpc>
                <a:spcPct val="115000"/>
              </a:lnSpc>
              <a:spcBef>
                <a:spcPts val="0"/>
              </a:spcBef>
              <a:spcAft>
                <a:spcPts val="0"/>
              </a:spcAft>
              <a:buNone/>
            </a:pPr>
            <a:r>
              <a:t/>
            </a:r>
            <a:endParaRPr sz="1150">
              <a:solidFill>
                <a:srgbClr val="EFEFEF"/>
              </a:solidFill>
            </a:endParaRPr>
          </a:p>
          <a:p>
            <a:pPr indent="0" lvl="0" marL="0" rtl="0" algn="l">
              <a:lnSpc>
                <a:spcPct val="115000"/>
              </a:lnSpc>
              <a:spcBef>
                <a:spcPts val="0"/>
              </a:spcBef>
              <a:spcAft>
                <a:spcPts val="0"/>
              </a:spcAft>
              <a:buNone/>
            </a:pPr>
            <a:r>
              <a:rPr lang="en-GB" sz="1150">
                <a:solidFill>
                  <a:srgbClr val="EFEFEF"/>
                </a:solidFill>
              </a:rPr>
              <a:t>Slide 41 - The West - </a:t>
            </a:r>
            <a:r>
              <a:rPr lang="en-GB" sz="1150" u="sng">
                <a:solidFill>
                  <a:srgbClr val="EFEFEF"/>
                </a:solidFill>
                <a:hlinkClick r:id="rId3">
                  <a:extLst>
                    <a:ext uri="{A12FA001-AC4F-418D-AE19-62706E023703}">
                      <ahyp:hlinkClr val="tx"/>
                    </a:ext>
                  </a:extLst>
                </a:hlinkClick>
              </a:rPr>
              <a:t>https://thewest.com.au/news/crime/commissioner-acts-to-give-wa-police-body-worn-cameras-ng-b88921149z</a:t>
            </a:r>
            <a:endParaRPr sz="1150">
              <a:solidFill>
                <a:srgbClr val="EFEFEF"/>
              </a:solidFill>
            </a:endParaRPr>
          </a:p>
          <a:p>
            <a:pPr indent="0" lvl="0" marL="0" rtl="0" algn="l">
              <a:lnSpc>
                <a:spcPct val="115000"/>
              </a:lnSpc>
              <a:spcBef>
                <a:spcPts val="0"/>
              </a:spcBef>
              <a:spcAft>
                <a:spcPts val="0"/>
              </a:spcAft>
              <a:buNone/>
            </a:pPr>
            <a:r>
              <a:t/>
            </a:r>
            <a:endParaRPr sz="1150">
              <a:solidFill>
                <a:srgbClr val="EFEFEF"/>
              </a:solidFill>
            </a:endParaRPr>
          </a:p>
          <a:p>
            <a:pPr indent="0" lvl="0" marL="0" rtl="0" algn="l">
              <a:lnSpc>
                <a:spcPct val="115000"/>
              </a:lnSpc>
              <a:spcBef>
                <a:spcPts val="0"/>
              </a:spcBef>
              <a:spcAft>
                <a:spcPts val="0"/>
              </a:spcAft>
              <a:buNone/>
            </a:pPr>
            <a:r>
              <a:rPr lang="en-GB" sz="1150">
                <a:solidFill>
                  <a:srgbClr val="EFEFEF"/>
                </a:solidFill>
              </a:rPr>
              <a:t>Slide 42 - Life Inside China’s Total Surveillance State - </a:t>
            </a:r>
            <a:r>
              <a:rPr lang="en-GB" sz="1150" u="sng">
                <a:solidFill>
                  <a:srgbClr val="EFEFEF"/>
                </a:solidFill>
                <a:hlinkClick r:id="rId4">
                  <a:extLst>
                    <a:ext uri="{A12FA001-AC4F-418D-AE19-62706E023703}">
                      <ahyp:hlinkClr val="tx"/>
                    </a:ext>
                  </a:extLst>
                </a:hlinkClick>
              </a:rPr>
              <a:t>https://youtu.be/OQ5LnY21Hgc</a:t>
            </a:r>
            <a:endParaRPr sz="1150">
              <a:solidFill>
                <a:srgbClr val="EFEFEF"/>
              </a:solidFill>
            </a:endParaRPr>
          </a:p>
          <a:p>
            <a:pPr indent="0" lvl="0" marL="0" rtl="0" algn="l">
              <a:lnSpc>
                <a:spcPct val="115000"/>
              </a:lnSpc>
              <a:spcBef>
                <a:spcPts val="0"/>
              </a:spcBef>
              <a:spcAft>
                <a:spcPts val="0"/>
              </a:spcAft>
              <a:buNone/>
            </a:pPr>
            <a:r>
              <a:t/>
            </a:r>
            <a:endParaRPr sz="1150">
              <a:solidFill>
                <a:srgbClr val="EFEFEF"/>
              </a:solidFill>
            </a:endParaRPr>
          </a:p>
          <a:p>
            <a:pPr indent="0" lvl="0" marL="0" rtl="0" algn="l">
              <a:lnSpc>
                <a:spcPct val="115000"/>
              </a:lnSpc>
              <a:spcBef>
                <a:spcPts val="0"/>
              </a:spcBef>
              <a:spcAft>
                <a:spcPts val="0"/>
              </a:spcAft>
              <a:buNone/>
            </a:pPr>
            <a:r>
              <a:rPr lang="en-GB" sz="1150">
                <a:solidFill>
                  <a:srgbClr val="EFEFEF"/>
                </a:solidFill>
              </a:rPr>
              <a:t>Slide 43 - China’s Social Credit System - </a:t>
            </a:r>
            <a:r>
              <a:rPr lang="en-GB" sz="1150" u="sng">
                <a:solidFill>
                  <a:srgbClr val="EFEFEF"/>
                </a:solidFill>
                <a:hlinkClick r:id="rId5">
                  <a:extLst>
                    <a:ext uri="{A12FA001-AC4F-418D-AE19-62706E023703}">
                      <ahyp:hlinkClr val="tx"/>
                    </a:ext>
                  </a:extLst>
                </a:hlinkClick>
              </a:rPr>
              <a:t>https://www.abc.net.au/news/2018-03-31/chinas-social-credit-system-punishes-untrustworthy-citizens/9596204</a:t>
            </a:r>
            <a:endParaRPr sz="1150">
              <a:solidFill>
                <a:srgbClr val="EFEFEF"/>
              </a:solidFill>
            </a:endParaRPr>
          </a:p>
          <a:p>
            <a:pPr indent="0" lvl="0" marL="0" rtl="0" algn="l">
              <a:lnSpc>
                <a:spcPct val="115000"/>
              </a:lnSpc>
              <a:spcBef>
                <a:spcPts val="0"/>
              </a:spcBef>
              <a:spcAft>
                <a:spcPts val="0"/>
              </a:spcAft>
              <a:buNone/>
            </a:pPr>
            <a:r>
              <a:t/>
            </a:r>
            <a:endParaRPr sz="1150">
              <a:solidFill>
                <a:srgbClr val="EFEFEF"/>
              </a:solidFill>
            </a:endParaRPr>
          </a:p>
          <a:p>
            <a:pPr indent="0" lvl="0" marL="0" rtl="0" algn="l">
              <a:lnSpc>
                <a:spcPct val="115000"/>
              </a:lnSpc>
              <a:spcBef>
                <a:spcPts val="0"/>
              </a:spcBef>
              <a:spcAft>
                <a:spcPts val="0"/>
              </a:spcAft>
              <a:buNone/>
            </a:pPr>
            <a:r>
              <a:rPr lang="en-GB" sz="1150">
                <a:solidFill>
                  <a:srgbClr val="EFEFEF"/>
                </a:solidFill>
              </a:rPr>
              <a:t>Slide 44 - ‘</a:t>
            </a:r>
            <a:r>
              <a:rPr i="1" lang="en-GB" sz="1150">
                <a:solidFill>
                  <a:srgbClr val="EFEFEF"/>
                </a:solidFill>
              </a:rPr>
              <a:t>Your Data</a:t>
            </a:r>
            <a:r>
              <a:rPr lang="en-GB" sz="1150">
                <a:solidFill>
                  <a:srgbClr val="EFEFEF"/>
                </a:solidFill>
              </a:rPr>
              <a:t>’ - </a:t>
            </a:r>
            <a:r>
              <a:rPr lang="en-GB" sz="1150" u="sng">
                <a:solidFill>
                  <a:srgbClr val="EFEFEF"/>
                </a:solidFill>
                <a:hlinkClick r:id="rId6">
                  <a:extLst>
                    <a:ext uri="{A12FA001-AC4F-418D-AE19-62706E023703}">
                      <ahyp:hlinkClr val="tx"/>
                    </a:ext>
                  </a:extLst>
                </a:hlinkClick>
              </a:rPr>
              <a:t>http://www.socialcooling.com</a:t>
            </a:r>
            <a:r>
              <a:rPr lang="en-GB" sz="1150">
                <a:solidFill>
                  <a:srgbClr val="EFEFEF"/>
                </a:solidFill>
              </a:rPr>
              <a:t> </a:t>
            </a:r>
            <a:endParaRPr sz="1150">
              <a:solidFill>
                <a:srgbClr val="EFEFEF"/>
              </a:solidFill>
            </a:endParaRPr>
          </a:p>
          <a:p>
            <a:pPr indent="0" lvl="0" marL="0" rtl="0" algn="l">
              <a:lnSpc>
                <a:spcPct val="115000"/>
              </a:lnSpc>
              <a:spcBef>
                <a:spcPts val="0"/>
              </a:spcBef>
              <a:spcAft>
                <a:spcPts val="0"/>
              </a:spcAft>
              <a:buNone/>
            </a:pPr>
            <a:r>
              <a:t/>
            </a:r>
            <a:endParaRPr sz="1150">
              <a:solidFill>
                <a:srgbClr val="EFEFEF"/>
              </a:solidFill>
            </a:endParaRPr>
          </a:p>
          <a:p>
            <a:pPr indent="0" lvl="0" marL="0" rtl="0" algn="l">
              <a:lnSpc>
                <a:spcPct val="115000"/>
              </a:lnSpc>
              <a:spcBef>
                <a:spcPts val="0"/>
              </a:spcBef>
              <a:spcAft>
                <a:spcPts val="0"/>
              </a:spcAft>
              <a:buNone/>
            </a:pPr>
            <a:r>
              <a:rPr lang="en-GB" sz="1150">
                <a:solidFill>
                  <a:srgbClr val="EFEFEF"/>
                </a:solidFill>
              </a:rPr>
              <a:t>Slide 45 - ‘</a:t>
            </a:r>
            <a:r>
              <a:rPr i="1" lang="en-GB" sz="1150">
                <a:solidFill>
                  <a:srgbClr val="EFEFEF"/>
                </a:solidFill>
              </a:rPr>
              <a:t>Their Data</a:t>
            </a:r>
            <a:r>
              <a:rPr lang="en-GB" sz="1150">
                <a:solidFill>
                  <a:srgbClr val="EFEFEF"/>
                </a:solidFill>
              </a:rPr>
              <a:t>’ - </a:t>
            </a:r>
            <a:r>
              <a:rPr lang="en-GB" sz="1150" u="sng">
                <a:solidFill>
                  <a:srgbClr val="EFEFEF"/>
                </a:solidFill>
                <a:hlinkClick r:id="rId7">
                  <a:extLst>
                    <a:ext uri="{A12FA001-AC4F-418D-AE19-62706E023703}">
                      <ahyp:hlinkClr val="tx"/>
                    </a:ext>
                  </a:extLst>
                </a:hlinkClick>
              </a:rPr>
              <a:t>http://www.socialcooling.com</a:t>
            </a:r>
            <a:r>
              <a:rPr lang="en-GB" sz="1150">
                <a:solidFill>
                  <a:srgbClr val="EFEFEF"/>
                </a:solidFill>
              </a:rPr>
              <a:t> </a:t>
            </a:r>
            <a:endParaRPr sz="1150">
              <a:solidFill>
                <a:srgbClr val="EFEFEF"/>
              </a:solidFill>
            </a:endParaRPr>
          </a:p>
          <a:p>
            <a:pPr indent="0" lvl="0" marL="0" rtl="0" algn="l">
              <a:lnSpc>
                <a:spcPct val="115000"/>
              </a:lnSpc>
              <a:spcBef>
                <a:spcPts val="0"/>
              </a:spcBef>
              <a:spcAft>
                <a:spcPts val="0"/>
              </a:spcAft>
              <a:buNone/>
            </a:pPr>
            <a:r>
              <a:t/>
            </a:r>
            <a:endParaRPr sz="1150">
              <a:solidFill>
                <a:srgbClr val="EFEFEF"/>
              </a:solidFill>
            </a:endParaRPr>
          </a:p>
          <a:p>
            <a:pPr indent="0" lvl="0" marL="0" rtl="0" algn="l">
              <a:lnSpc>
                <a:spcPct val="115000"/>
              </a:lnSpc>
              <a:spcBef>
                <a:spcPts val="0"/>
              </a:spcBef>
              <a:spcAft>
                <a:spcPts val="0"/>
              </a:spcAft>
              <a:buNone/>
            </a:pPr>
            <a:r>
              <a:rPr lang="en-GB" sz="1150">
                <a:solidFill>
                  <a:srgbClr val="EFEFEF"/>
                </a:solidFill>
              </a:rPr>
              <a:t>Slide 46 - ‘</a:t>
            </a:r>
            <a:r>
              <a:rPr i="1" lang="en-GB" sz="1150">
                <a:solidFill>
                  <a:srgbClr val="EFEFEF"/>
                </a:solidFill>
              </a:rPr>
              <a:t>Nothing To Hide</a:t>
            </a:r>
            <a:r>
              <a:rPr lang="en-GB" sz="1150">
                <a:solidFill>
                  <a:srgbClr val="EFEFEF"/>
                </a:solidFill>
              </a:rPr>
              <a:t>’ -  </a:t>
            </a:r>
            <a:r>
              <a:rPr lang="en-GB" sz="1150" u="sng">
                <a:solidFill>
                  <a:srgbClr val="EFEFEF"/>
                </a:solidFill>
                <a:hlinkClick r:id="rId8">
                  <a:extLst>
                    <a:ext uri="{A12FA001-AC4F-418D-AE19-62706E023703}">
                      <ahyp:hlinkClr val="tx"/>
                    </a:ext>
                  </a:extLst>
                </a:hlinkClick>
              </a:rPr>
              <a:t>https://en.wikipedia.org/wiki/Nothing_to_hide_argument</a:t>
            </a:r>
            <a:r>
              <a:rPr lang="en-GB" sz="1150">
                <a:solidFill>
                  <a:srgbClr val="EFEFEF"/>
                </a:solidFill>
              </a:rPr>
              <a:t> - </a:t>
            </a:r>
            <a:r>
              <a:rPr lang="en-GB" sz="1150" u="sng">
                <a:solidFill>
                  <a:srgbClr val="EFEFEF"/>
                </a:solidFill>
                <a:hlinkClick r:id="rId9">
                  <a:extLst>
                    <a:ext uri="{A12FA001-AC4F-418D-AE19-62706E023703}">
                      <ahyp:hlinkClr val="tx"/>
                    </a:ext>
                  </a:extLst>
                </a:hlinkClick>
              </a:rPr>
              <a:t>https://en.wikipedia.org/wiki/Eric_Schmidt#/media/File:Eric_Schmidt_at_the_37th_G8_Summit_in_Deauville_037.jpg</a:t>
            </a:r>
            <a:endParaRPr sz="1150">
              <a:solidFill>
                <a:srgbClr val="EFEFEF"/>
              </a:solidFill>
            </a:endParaRPr>
          </a:p>
          <a:p>
            <a:pPr indent="0" lvl="0" marL="0" rtl="0" algn="ctr">
              <a:spcBef>
                <a:spcPts val="0"/>
              </a:spcBef>
              <a:spcAft>
                <a:spcPts val="0"/>
              </a:spcAft>
              <a:buNone/>
            </a:pPr>
            <a:r>
              <a:t/>
            </a:r>
            <a:endParaRPr sz="1200">
              <a:solidFill>
                <a:srgbClr val="EFEFEF"/>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71"/>
          <p:cNvSpPr txBox="1"/>
          <p:nvPr>
            <p:ph type="ctrTitle"/>
          </p:nvPr>
        </p:nvSpPr>
        <p:spPr>
          <a:xfrm>
            <a:off x="311700" y="458650"/>
            <a:ext cx="85206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1800"/>
              <a:t>References</a:t>
            </a:r>
            <a:endParaRPr sz="1800"/>
          </a:p>
        </p:txBody>
      </p:sp>
      <p:sp>
        <p:nvSpPr>
          <p:cNvPr id="434" name="Google Shape;434;p71"/>
          <p:cNvSpPr txBox="1"/>
          <p:nvPr>
            <p:ph idx="1" type="subTitle"/>
          </p:nvPr>
        </p:nvSpPr>
        <p:spPr>
          <a:xfrm>
            <a:off x="810800" y="1023775"/>
            <a:ext cx="7969200" cy="182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200">
                <a:solidFill>
                  <a:srgbClr val="EFEFEF"/>
                </a:solidFill>
              </a:rPr>
              <a:t>Slide 47 - ‘</a:t>
            </a:r>
            <a:r>
              <a:rPr i="1" lang="en-GB" sz="1200">
                <a:solidFill>
                  <a:srgbClr val="EFEFEF"/>
                </a:solidFill>
              </a:rPr>
              <a:t>Nothing To Hide</a:t>
            </a:r>
            <a:r>
              <a:rPr lang="en-GB" sz="1200">
                <a:solidFill>
                  <a:srgbClr val="EFEFEF"/>
                </a:solidFill>
              </a:rPr>
              <a:t>’ - </a:t>
            </a:r>
            <a:r>
              <a:rPr lang="en-GB" sz="1200" u="sng">
                <a:solidFill>
                  <a:srgbClr val="EFEFEF"/>
                </a:solidFill>
                <a:hlinkClick r:id="rId3">
                  <a:extLst>
                    <a:ext uri="{A12FA001-AC4F-418D-AE19-62706E023703}">
                      <ahyp:hlinkClr val="tx"/>
                    </a:ext>
                  </a:extLst>
                </a:hlinkClick>
              </a:rPr>
              <a:t>https://en.wikipedia.org/wiki/Nothing_to_hide_argument</a:t>
            </a:r>
            <a:r>
              <a:rPr lang="en-GB" sz="1200">
                <a:solidFill>
                  <a:srgbClr val="EFEFEF"/>
                </a:solidFill>
              </a:rPr>
              <a:t> </a:t>
            </a:r>
            <a:endParaRPr sz="1200">
              <a:solidFill>
                <a:srgbClr val="EFEFEF"/>
              </a:solidFill>
            </a:endParaRPr>
          </a:p>
          <a:p>
            <a:pPr indent="0" lvl="0" marL="0" rtl="0" algn="l">
              <a:lnSpc>
                <a:spcPct val="115000"/>
              </a:lnSpc>
              <a:spcBef>
                <a:spcPts val="0"/>
              </a:spcBef>
              <a:spcAft>
                <a:spcPts val="0"/>
              </a:spcAft>
              <a:buNone/>
            </a:pPr>
            <a:r>
              <a:t/>
            </a:r>
            <a:endParaRPr sz="1200">
              <a:solidFill>
                <a:srgbClr val="EFEFEF"/>
              </a:solidFill>
            </a:endParaRPr>
          </a:p>
          <a:p>
            <a:pPr indent="0" lvl="0" marL="0" rtl="0" algn="l">
              <a:lnSpc>
                <a:spcPct val="115000"/>
              </a:lnSpc>
              <a:spcBef>
                <a:spcPts val="0"/>
              </a:spcBef>
              <a:spcAft>
                <a:spcPts val="0"/>
              </a:spcAft>
              <a:buNone/>
            </a:pPr>
            <a:r>
              <a:rPr lang="en-GB" sz="1200">
                <a:solidFill>
                  <a:srgbClr val="EFEFEF"/>
                </a:solidFill>
              </a:rPr>
              <a:t>Slide 48 - ‘</a:t>
            </a:r>
            <a:r>
              <a:rPr i="1" lang="en-GB" sz="1200">
                <a:solidFill>
                  <a:srgbClr val="EFEFEF"/>
                </a:solidFill>
              </a:rPr>
              <a:t>Digital Rights Watch</a:t>
            </a:r>
            <a:r>
              <a:rPr lang="en-GB" sz="1200">
                <a:solidFill>
                  <a:srgbClr val="EFEFEF"/>
                </a:solidFill>
              </a:rPr>
              <a:t>’ - </a:t>
            </a:r>
            <a:r>
              <a:rPr lang="en-GB" sz="1200" u="sng">
                <a:solidFill>
                  <a:srgbClr val="EFEFEF"/>
                </a:solidFill>
                <a:hlinkClick r:id="rId4">
                  <a:extLst>
                    <a:ext uri="{A12FA001-AC4F-418D-AE19-62706E023703}">
                      <ahyp:hlinkClr val="tx"/>
                    </a:ext>
                  </a:extLst>
                </a:hlinkClick>
              </a:rPr>
              <a:t>https://digitalrightswatch.org.au/</a:t>
            </a:r>
            <a:endParaRPr sz="1200">
              <a:solidFill>
                <a:srgbClr val="EFEFEF"/>
              </a:solidFill>
            </a:endParaRPr>
          </a:p>
          <a:p>
            <a:pPr indent="0" lvl="0" marL="0" rtl="0" algn="l">
              <a:lnSpc>
                <a:spcPct val="115000"/>
              </a:lnSpc>
              <a:spcBef>
                <a:spcPts val="0"/>
              </a:spcBef>
              <a:spcAft>
                <a:spcPts val="0"/>
              </a:spcAft>
              <a:buNone/>
            </a:pPr>
            <a:r>
              <a:t/>
            </a:r>
            <a:endParaRPr sz="1400">
              <a:solidFill>
                <a:srgbClr val="EFEFEF"/>
              </a:solidFill>
            </a:endParaRPr>
          </a:p>
          <a:p>
            <a:pPr indent="0" lvl="0" marL="0" rtl="0" algn="l">
              <a:lnSpc>
                <a:spcPct val="115000"/>
              </a:lnSpc>
              <a:spcBef>
                <a:spcPts val="0"/>
              </a:spcBef>
              <a:spcAft>
                <a:spcPts val="0"/>
              </a:spcAft>
              <a:buNone/>
            </a:pPr>
            <a:r>
              <a:rPr lang="en-GB" sz="1200">
                <a:solidFill>
                  <a:srgbClr val="EFEFEF"/>
                </a:solidFill>
              </a:rPr>
              <a:t>Slide 49 - ‘</a:t>
            </a:r>
            <a:r>
              <a:rPr i="1" lang="en-GB" sz="1200">
                <a:solidFill>
                  <a:srgbClr val="EFEFEF"/>
                </a:solidFill>
              </a:rPr>
              <a:t>EFF</a:t>
            </a:r>
            <a:r>
              <a:rPr lang="en-GB" sz="1200">
                <a:solidFill>
                  <a:srgbClr val="EFEFEF"/>
                </a:solidFill>
              </a:rPr>
              <a:t>’ - </a:t>
            </a:r>
            <a:r>
              <a:rPr lang="en-GB" sz="1200" u="sng">
                <a:solidFill>
                  <a:srgbClr val="EFEFEF"/>
                </a:solidFill>
                <a:hlinkClick r:id="rId5">
                  <a:extLst>
                    <a:ext uri="{A12FA001-AC4F-418D-AE19-62706E023703}">
                      <ahyp:hlinkClr val="tx"/>
                    </a:ext>
                  </a:extLst>
                </a:hlinkClick>
              </a:rPr>
              <a:t>https://www.eff.org/</a:t>
            </a:r>
            <a:r>
              <a:rPr lang="en-GB" sz="1200">
                <a:solidFill>
                  <a:srgbClr val="EFEFEF"/>
                </a:solidFill>
              </a:rPr>
              <a:t> </a:t>
            </a:r>
            <a:endParaRPr sz="1200">
              <a:solidFill>
                <a:srgbClr val="EFEFEF"/>
              </a:solidFill>
            </a:endParaRPr>
          </a:p>
          <a:p>
            <a:pPr indent="0" lvl="0" marL="0" rtl="0" algn="l">
              <a:lnSpc>
                <a:spcPct val="115000"/>
              </a:lnSpc>
              <a:spcBef>
                <a:spcPts val="0"/>
              </a:spcBef>
              <a:spcAft>
                <a:spcPts val="0"/>
              </a:spcAft>
              <a:buNone/>
            </a:pPr>
            <a:r>
              <a:t/>
            </a:r>
            <a:endParaRPr sz="1200">
              <a:solidFill>
                <a:srgbClr val="EFEFEF"/>
              </a:solidFill>
            </a:endParaRPr>
          </a:p>
          <a:p>
            <a:pPr indent="0" lvl="0" marL="0" rtl="0" algn="l">
              <a:lnSpc>
                <a:spcPct val="115000"/>
              </a:lnSpc>
              <a:spcBef>
                <a:spcPts val="0"/>
              </a:spcBef>
              <a:spcAft>
                <a:spcPts val="0"/>
              </a:spcAft>
              <a:buNone/>
            </a:pPr>
            <a:r>
              <a:rPr lang="en-GB" sz="1200">
                <a:solidFill>
                  <a:srgbClr val="EFEFEF"/>
                </a:solidFill>
              </a:rPr>
              <a:t>Slide 50 - ‘ APF’ - </a:t>
            </a:r>
            <a:r>
              <a:rPr lang="en-GB" sz="1200" u="sng">
                <a:solidFill>
                  <a:srgbClr val="EFEFEF"/>
                </a:solidFill>
                <a:hlinkClick r:id="rId6">
                  <a:extLst>
                    <a:ext uri="{A12FA001-AC4F-418D-AE19-62706E023703}">
                      <ahyp:hlinkClr val="tx"/>
                    </a:ext>
                  </a:extLst>
                </a:hlinkClick>
              </a:rPr>
              <a:t>http://www.privacy.org.au</a:t>
            </a:r>
            <a:r>
              <a:rPr lang="en-GB" sz="1200">
                <a:solidFill>
                  <a:srgbClr val="EFEFEF"/>
                </a:solidFill>
              </a:rPr>
              <a:t> </a:t>
            </a:r>
            <a:endParaRPr sz="1200">
              <a:solidFill>
                <a:srgbClr val="EFEFEF"/>
              </a:solidFill>
            </a:endParaRPr>
          </a:p>
          <a:p>
            <a:pPr indent="0" lvl="0" marL="0" rtl="0" algn="l">
              <a:lnSpc>
                <a:spcPct val="115000"/>
              </a:lnSpc>
              <a:spcBef>
                <a:spcPts val="0"/>
              </a:spcBef>
              <a:spcAft>
                <a:spcPts val="0"/>
              </a:spcAft>
              <a:buNone/>
            </a:pPr>
            <a:r>
              <a:t/>
            </a:r>
            <a:endParaRPr sz="1200">
              <a:solidFill>
                <a:srgbClr val="EFEFEF"/>
              </a:solidFill>
            </a:endParaRPr>
          </a:p>
          <a:p>
            <a:pPr indent="0" lvl="0" marL="0" rtl="0" algn="l">
              <a:lnSpc>
                <a:spcPct val="115000"/>
              </a:lnSpc>
              <a:spcBef>
                <a:spcPts val="0"/>
              </a:spcBef>
              <a:spcAft>
                <a:spcPts val="0"/>
              </a:spcAft>
              <a:buNone/>
            </a:pPr>
            <a:r>
              <a:rPr lang="en-GB" sz="1200">
                <a:solidFill>
                  <a:srgbClr val="EFEFEF"/>
                </a:solidFill>
              </a:rPr>
              <a:t>Slide 51 - ‘Privacy Is The Right To Be Imperfect’ - </a:t>
            </a:r>
            <a:r>
              <a:rPr lang="en-GB" sz="1200" u="sng">
                <a:solidFill>
                  <a:srgbClr val="EFEFEF"/>
                </a:solidFill>
                <a:hlinkClick r:id="rId7">
                  <a:extLst>
                    <a:ext uri="{A12FA001-AC4F-418D-AE19-62706E023703}">
                      <ahyp:hlinkClr val="tx"/>
                    </a:ext>
                  </a:extLst>
                </a:hlinkClick>
              </a:rPr>
              <a:t>http://www.socialcooling.com</a:t>
            </a:r>
            <a:endParaRPr sz="1200">
              <a:solidFill>
                <a:srgbClr val="EFEFEF"/>
              </a:solidFill>
            </a:endParaRPr>
          </a:p>
          <a:p>
            <a:pPr indent="0" lvl="0" marL="0" rtl="0" algn="l">
              <a:lnSpc>
                <a:spcPct val="115000"/>
              </a:lnSpc>
              <a:spcBef>
                <a:spcPts val="0"/>
              </a:spcBef>
              <a:spcAft>
                <a:spcPts val="0"/>
              </a:spcAft>
              <a:buNone/>
            </a:pPr>
            <a:r>
              <a:t/>
            </a:r>
            <a:endParaRPr sz="1400">
              <a:solidFill>
                <a:srgbClr val="EFEFEF"/>
              </a:solidFill>
            </a:endParaRPr>
          </a:p>
          <a:p>
            <a:pPr indent="0" lvl="0" marL="0" rtl="0" algn="l">
              <a:lnSpc>
                <a:spcPct val="115000"/>
              </a:lnSpc>
              <a:spcBef>
                <a:spcPts val="0"/>
              </a:spcBef>
              <a:spcAft>
                <a:spcPts val="0"/>
              </a:spcAft>
              <a:buNone/>
            </a:pPr>
            <a:r>
              <a:rPr lang="en-GB" sz="1200">
                <a:solidFill>
                  <a:srgbClr val="EFEFEF"/>
                </a:solidFill>
              </a:rPr>
              <a:t>Slide 52 - ‘Privacy Is The Right To Be Human’ - </a:t>
            </a:r>
            <a:r>
              <a:rPr lang="en-GB" sz="1200" u="sng">
                <a:solidFill>
                  <a:srgbClr val="EFEFEF"/>
                </a:solidFill>
                <a:hlinkClick r:id="rId8">
                  <a:extLst>
                    <a:ext uri="{A12FA001-AC4F-418D-AE19-62706E023703}">
                      <ahyp:hlinkClr val="tx"/>
                    </a:ext>
                  </a:extLst>
                </a:hlinkClick>
              </a:rPr>
              <a:t>http://www.socialcooling.com</a:t>
            </a:r>
            <a:endParaRPr sz="1200">
              <a:solidFill>
                <a:srgbClr val="EFEFEF"/>
              </a:solidFill>
            </a:endParaRPr>
          </a:p>
          <a:p>
            <a:pPr indent="0" lvl="0" marL="0" rtl="0" algn="ctr">
              <a:spcBef>
                <a:spcPts val="0"/>
              </a:spcBef>
              <a:spcAft>
                <a:spcPts val="0"/>
              </a:spcAft>
              <a:buNone/>
            </a:pPr>
            <a:r>
              <a:t/>
            </a:r>
            <a:endParaRPr sz="1200">
              <a:solidFill>
                <a:srgbClr val="EFEFE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8" name="Shape 88"/>
        <p:cNvGrpSpPr/>
        <p:nvPr/>
      </p:nvGrpSpPr>
      <p:grpSpPr>
        <a:xfrm>
          <a:off x="0" y="0"/>
          <a:ext cx="0" cy="0"/>
          <a:chOff x="0" y="0"/>
          <a:chExt cx="0" cy="0"/>
        </a:xfrm>
      </p:grpSpPr>
      <p:sp>
        <p:nvSpPr>
          <p:cNvPr id="89" name="Google Shape;89;p18"/>
          <p:cNvSpPr/>
          <p:nvPr/>
        </p:nvSpPr>
        <p:spPr>
          <a:xfrm>
            <a:off x="4504650" y="10375"/>
            <a:ext cx="4639200" cy="5143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txBox="1"/>
          <p:nvPr/>
        </p:nvSpPr>
        <p:spPr>
          <a:xfrm>
            <a:off x="675400" y="1684825"/>
            <a:ext cx="3124800" cy="103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latin typeface="Raleway Thin"/>
                <a:ea typeface="Raleway Thin"/>
                <a:cs typeface="Raleway Thin"/>
                <a:sym typeface="Raleway Thin"/>
              </a:rPr>
              <a:t>BENEFIT</a:t>
            </a:r>
            <a:endParaRPr sz="3600">
              <a:latin typeface="Raleway Thin"/>
              <a:ea typeface="Raleway Thin"/>
              <a:cs typeface="Raleway Thin"/>
              <a:sym typeface="Raleway Thin"/>
            </a:endParaRPr>
          </a:p>
        </p:txBody>
      </p:sp>
      <p:sp>
        <p:nvSpPr>
          <p:cNvPr id="91" name="Google Shape;91;p18"/>
          <p:cNvSpPr txBox="1"/>
          <p:nvPr/>
        </p:nvSpPr>
        <p:spPr>
          <a:xfrm>
            <a:off x="5214250" y="1684825"/>
            <a:ext cx="3124800" cy="103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rgbClr val="FFFFFF"/>
                </a:solidFill>
                <a:latin typeface="Raleway Thin"/>
                <a:ea typeface="Raleway Thin"/>
                <a:cs typeface="Raleway Thin"/>
                <a:sym typeface="Raleway Thin"/>
              </a:rPr>
              <a:t>DETRIMENT</a:t>
            </a:r>
            <a:endParaRPr sz="3600">
              <a:solidFill>
                <a:srgbClr val="FFFFFF"/>
              </a:solidFill>
              <a:latin typeface="Raleway Thin"/>
              <a:ea typeface="Raleway Thin"/>
              <a:cs typeface="Raleway Thin"/>
              <a:sym typeface="Raleway Th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5" name="Shape 95"/>
        <p:cNvGrpSpPr/>
        <p:nvPr/>
      </p:nvGrpSpPr>
      <p:grpSpPr>
        <a:xfrm>
          <a:off x="0" y="0"/>
          <a:ext cx="0" cy="0"/>
          <a:chOff x="0" y="0"/>
          <a:chExt cx="0" cy="0"/>
        </a:xfrm>
      </p:grpSpPr>
      <p:sp>
        <p:nvSpPr>
          <p:cNvPr id="96" name="Google Shape;96;p19"/>
          <p:cNvSpPr/>
          <p:nvPr/>
        </p:nvSpPr>
        <p:spPr>
          <a:xfrm>
            <a:off x="-44525" y="0"/>
            <a:ext cx="9188400" cy="51540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9"/>
          <p:cNvSpPr txBox="1"/>
          <p:nvPr/>
        </p:nvSpPr>
        <p:spPr>
          <a:xfrm>
            <a:off x="2486275" y="1844400"/>
            <a:ext cx="4126800" cy="145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600">
                <a:solidFill>
                  <a:srgbClr val="FFFFFF"/>
                </a:solidFill>
              </a:rPr>
              <a:t>HUMANITY</a:t>
            </a:r>
            <a:endParaRPr b="1" sz="3600">
              <a:solidFill>
                <a:srgbClr val="FFFFFF"/>
              </a:solidFill>
            </a:endParaRPr>
          </a:p>
        </p:txBody>
      </p:sp>
      <p:pic>
        <p:nvPicPr>
          <p:cNvPr id="98" name="Google Shape;98;p19"/>
          <p:cNvPicPr preferRelativeResize="0"/>
          <p:nvPr/>
        </p:nvPicPr>
        <p:blipFill>
          <a:blip r:embed="rId3">
            <a:alphaModFix/>
          </a:blip>
          <a:stretch>
            <a:fillRect/>
          </a:stretch>
        </p:blipFill>
        <p:spPr>
          <a:xfrm flipH="1">
            <a:off x="1912250" y="1684675"/>
            <a:ext cx="1014324" cy="1014324"/>
          </a:xfrm>
          <a:prstGeom prst="rect">
            <a:avLst/>
          </a:prstGeom>
          <a:noFill/>
          <a:ln>
            <a:noFill/>
          </a:ln>
        </p:spPr>
      </p:pic>
      <p:pic>
        <p:nvPicPr>
          <p:cNvPr id="99" name="Google Shape;99;p19"/>
          <p:cNvPicPr preferRelativeResize="0"/>
          <p:nvPr/>
        </p:nvPicPr>
        <p:blipFill>
          <a:blip r:embed="rId3">
            <a:alphaModFix/>
          </a:blip>
          <a:stretch>
            <a:fillRect/>
          </a:stretch>
        </p:blipFill>
        <p:spPr>
          <a:xfrm>
            <a:off x="6225750" y="1684675"/>
            <a:ext cx="1014324" cy="10143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3" name="Shape 103"/>
        <p:cNvGrpSpPr/>
        <p:nvPr/>
      </p:nvGrpSpPr>
      <p:grpSpPr>
        <a:xfrm>
          <a:off x="0" y="0"/>
          <a:ext cx="0" cy="0"/>
          <a:chOff x="0" y="0"/>
          <a:chExt cx="0" cy="0"/>
        </a:xfrm>
      </p:grpSpPr>
      <p:pic>
        <p:nvPicPr>
          <p:cNvPr id="104" name="Google Shape;104;p20"/>
          <p:cNvPicPr preferRelativeResize="0"/>
          <p:nvPr/>
        </p:nvPicPr>
        <p:blipFill>
          <a:blip r:embed="rId3">
            <a:alphaModFix/>
          </a:blip>
          <a:stretch>
            <a:fillRect/>
          </a:stretch>
        </p:blipFill>
        <p:spPr>
          <a:xfrm>
            <a:off x="3105788" y="1328125"/>
            <a:ext cx="2932425" cy="2487250"/>
          </a:xfrm>
          <a:prstGeom prst="rect">
            <a:avLst/>
          </a:prstGeom>
          <a:noFill/>
          <a:ln>
            <a:noFill/>
          </a:ln>
        </p:spPr>
      </p:pic>
      <p:sp>
        <p:nvSpPr>
          <p:cNvPr id="105" name="Google Shape;105;p20"/>
          <p:cNvSpPr/>
          <p:nvPr/>
        </p:nvSpPr>
        <p:spPr>
          <a:xfrm>
            <a:off x="4288925" y="1924825"/>
            <a:ext cx="431400" cy="439500"/>
          </a:xfrm>
          <a:prstGeom prst="ellipse">
            <a:avLst/>
          </a:prstGeom>
          <a:noFill/>
          <a:ln cap="flat" cmpd="sng" w="1143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9" name="Shape 109"/>
        <p:cNvGrpSpPr/>
        <p:nvPr/>
      </p:nvGrpSpPr>
      <p:grpSpPr>
        <a:xfrm>
          <a:off x="0" y="0"/>
          <a:ext cx="0" cy="0"/>
          <a:chOff x="0" y="0"/>
          <a:chExt cx="0" cy="0"/>
        </a:xfrm>
      </p:grpSpPr>
      <p:pic>
        <p:nvPicPr>
          <p:cNvPr id="110" name="Google Shape;110;p21"/>
          <p:cNvPicPr preferRelativeResize="0"/>
          <p:nvPr/>
        </p:nvPicPr>
        <p:blipFill>
          <a:blip r:embed="rId3">
            <a:alphaModFix/>
          </a:blip>
          <a:stretch>
            <a:fillRect/>
          </a:stretch>
        </p:blipFill>
        <p:spPr>
          <a:xfrm>
            <a:off x="-12" y="457"/>
            <a:ext cx="9144000" cy="5142586"/>
          </a:xfrm>
          <a:prstGeom prst="rect">
            <a:avLst/>
          </a:prstGeom>
          <a:noFill/>
          <a:ln>
            <a:noFill/>
          </a:ln>
        </p:spPr>
      </p:pic>
      <p:sp>
        <p:nvSpPr>
          <p:cNvPr id="111" name="Google Shape;111;p21"/>
          <p:cNvSpPr txBox="1"/>
          <p:nvPr/>
        </p:nvSpPr>
        <p:spPr>
          <a:xfrm>
            <a:off x="3490200" y="375400"/>
            <a:ext cx="2260200" cy="2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666666"/>
                </a:solidFill>
              </a:rPr>
              <a:t>PARAMETER 1</a:t>
            </a:r>
            <a:endParaRPr b="1">
              <a:solidFill>
                <a:srgbClr val="666666"/>
              </a:solidFill>
            </a:endParaRPr>
          </a:p>
        </p:txBody>
      </p:sp>
      <p:sp>
        <p:nvSpPr>
          <p:cNvPr id="112" name="Google Shape;112;p21"/>
          <p:cNvSpPr txBox="1"/>
          <p:nvPr/>
        </p:nvSpPr>
        <p:spPr>
          <a:xfrm rot="3560175">
            <a:off x="2069254" y="2436101"/>
            <a:ext cx="2260005" cy="271298"/>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666666"/>
                </a:solidFill>
              </a:rPr>
              <a:t>PARAMETER 2</a:t>
            </a:r>
            <a:endParaRPr b="1">
              <a:solidFill>
                <a:srgbClr val="666666"/>
              </a:solidFill>
            </a:endParaRPr>
          </a:p>
        </p:txBody>
      </p:sp>
      <p:sp>
        <p:nvSpPr>
          <p:cNvPr id="113" name="Google Shape;113;p21"/>
          <p:cNvSpPr txBox="1"/>
          <p:nvPr/>
        </p:nvSpPr>
        <p:spPr>
          <a:xfrm rot="-3596571">
            <a:off x="4817550" y="2316986"/>
            <a:ext cx="2259897" cy="27153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666666"/>
                </a:solidFill>
              </a:rPr>
              <a:t>PARAMETER 3</a:t>
            </a:r>
            <a:endParaRPr b="1">
              <a:solidFill>
                <a:srgbClr val="666666"/>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