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aleway"/>
      <p:regular r:id="rId34"/>
      <p:bold r:id="rId35"/>
      <p:italic r:id="rId36"/>
      <p:boldItalic r:id="rId37"/>
    </p:embeddedFont>
    <p:embeddedFont>
      <p:font typeface="Raleway Thin"/>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Thin-italic.fntdata"/><Relationship Id="rId20" Type="http://schemas.openxmlformats.org/officeDocument/2006/relationships/slide" Target="slides/slide15.xml"/><Relationship Id="rId41" Type="http://schemas.openxmlformats.org/officeDocument/2006/relationships/font" Target="fonts/RalewayThin-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leway-bold.fntdata"/><Relationship Id="rId12" Type="http://schemas.openxmlformats.org/officeDocument/2006/relationships/slide" Target="slides/slide7.xml"/><Relationship Id="rId34" Type="http://schemas.openxmlformats.org/officeDocument/2006/relationships/font" Target="fonts/Raleway-regular.fntdata"/><Relationship Id="rId15" Type="http://schemas.openxmlformats.org/officeDocument/2006/relationships/slide" Target="slides/slide10.xml"/><Relationship Id="rId37" Type="http://schemas.openxmlformats.org/officeDocument/2006/relationships/font" Target="fonts/Raleway-boldItalic.fntdata"/><Relationship Id="rId14" Type="http://schemas.openxmlformats.org/officeDocument/2006/relationships/slide" Target="slides/slide9.xml"/><Relationship Id="rId36" Type="http://schemas.openxmlformats.org/officeDocument/2006/relationships/font" Target="fonts/Raleway-italic.fntdata"/><Relationship Id="rId17" Type="http://schemas.openxmlformats.org/officeDocument/2006/relationships/slide" Target="slides/slide12.xml"/><Relationship Id="rId39" Type="http://schemas.openxmlformats.org/officeDocument/2006/relationships/font" Target="fonts/RalewayThin-bold.fntdata"/><Relationship Id="rId16" Type="http://schemas.openxmlformats.org/officeDocument/2006/relationships/slide" Target="slides/slide11.xml"/><Relationship Id="rId38" Type="http://schemas.openxmlformats.org/officeDocument/2006/relationships/font" Target="fonts/RalewayThin-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5cd5248531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cd5248531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5cd524853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cd524853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5cd524853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cd524853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5cd524853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cd524853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5cd5248531_3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cd5248531_3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6f57194ae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f57194ae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5cd5248531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5cd5248531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6f57194aee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6f57194aee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6f57194a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f57194a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6f57194ae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f57194ae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5cd524853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cd524853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6f57194ae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6f57194ae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6f57194ae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6f57194ae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5cd5248531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cd5248531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6f57194ae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6f57194ae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5cd5248531_3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5cd5248531_3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5cd5248531_3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5cd5248531_3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5cd5248531_3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5cd5248531_3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5cd5248531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5cd5248531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5cd5248531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5cd5248531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5cd5248531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cd5248531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5cd5248531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5cd5248531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5cd5248531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cd5248531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6f57194aee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f57194ae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6f57194aee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f57194aee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6f57194aee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f57194aee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6f57194aee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f57194aee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youtube.com/watch?v=pNf4-d6fDoY" TargetMode="Externa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youtube.com/watch?v=qyT-h4MsedI" TargetMode="Externa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youtube.com/watch?v=HyAHz-QsVMU" TargetMode="Externa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mt="25000"/>
          </a:blip>
          <a:stretch>
            <a:fillRect/>
          </a:stretch>
        </p:blipFill>
        <p:spPr>
          <a:xfrm>
            <a:off x="-116500" y="-65525"/>
            <a:ext cx="9420677" cy="5299125"/>
          </a:xfrm>
          <a:prstGeom prst="rect">
            <a:avLst/>
          </a:prstGeom>
          <a:noFill/>
          <a:ln>
            <a:noFill/>
          </a:ln>
        </p:spPr>
      </p:pic>
      <p:sp>
        <p:nvSpPr>
          <p:cNvPr id="55" name="Google Shape;55;p13"/>
          <p:cNvSpPr txBox="1"/>
          <p:nvPr>
            <p:ph type="ctrTitle"/>
          </p:nvPr>
        </p:nvSpPr>
        <p:spPr>
          <a:xfrm>
            <a:off x="311700" y="744575"/>
            <a:ext cx="8520600" cy="191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sz="4800">
                <a:latin typeface="Raleway"/>
                <a:ea typeface="Raleway"/>
                <a:cs typeface="Raleway"/>
                <a:sym typeface="Raleway"/>
              </a:rPr>
              <a:t>Power &amp; Surveillance</a:t>
            </a:r>
            <a:endParaRPr b="1" sz="4800">
              <a:latin typeface="Raleway"/>
              <a:ea typeface="Raleway"/>
              <a:cs typeface="Raleway"/>
              <a:sym typeface="Raleway"/>
            </a:endParaRPr>
          </a:p>
        </p:txBody>
      </p:sp>
      <p:sp>
        <p:nvSpPr>
          <p:cNvPr id="56" name="Google Shape;56;p13"/>
          <p:cNvSpPr txBox="1"/>
          <p:nvPr>
            <p:ph idx="1" type="subTitle"/>
          </p:nvPr>
        </p:nvSpPr>
        <p:spPr>
          <a:xfrm>
            <a:off x="311700" y="2661875"/>
            <a:ext cx="8520600" cy="96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rgbClr val="D9D9D9"/>
                </a:solidFill>
                <a:latin typeface="Raleway"/>
                <a:ea typeface="Raleway"/>
                <a:cs typeface="Raleway"/>
                <a:sym typeface="Raleway"/>
              </a:rPr>
              <a:t>SAE Creative Institute, Perth, Western Australia</a:t>
            </a:r>
            <a:endParaRPr sz="1800">
              <a:solidFill>
                <a:srgbClr val="D9D9D9"/>
              </a:solidFill>
              <a:latin typeface="Raleway"/>
              <a:ea typeface="Raleway"/>
              <a:cs typeface="Raleway"/>
              <a:sym typeface="Raleway"/>
            </a:endParaRPr>
          </a:p>
          <a:p>
            <a:pPr indent="0" lvl="0" marL="0" rtl="0" algn="ctr">
              <a:spcBef>
                <a:spcPts val="0"/>
              </a:spcBef>
              <a:spcAft>
                <a:spcPts val="0"/>
              </a:spcAft>
              <a:buNone/>
            </a:pPr>
            <a:r>
              <a:t/>
            </a:r>
            <a:endParaRPr sz="2400"/>
          </a:p>
          <a:p>
            <a:pPr indent="0" lvl="0" marL="0" rtl="0" algn="ctr">
              <a:spcBef>
                <a:spcPts val="0"/>
              </a:spcBef>
              <a:spcAft>
                <a:spcPts val="0"/>
              </a:spcAft>
              <a:buNone/>
            </a:pPr>
            <a:r>
              <a:rPr lang="en-GB" sz="1600">
                <a:solidFill>
                  <a:srgbClr val="B7B7B7"/>
                </a:solidFill>
              </a:rPr>
              <a:t>23rd October</a:t>
            </a:r>
            <a:r>
              <a:rPr lang="en-GB" sz="1600">
                <a:solidFill>
                  <a:srgbClr val="B7B7B7"/>
                </a:solidFill>
              </a:rPr>
              <a:t> 2019</a:t>
            </a:r>
            <a:endParaRPr sz="1600">
              <a:solidFill>
                <a:srgbClr val="B7B7B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nvSpPr>
        <p:spPr>
          <a:xfrm>
            <a:off x="2425650" y="1390350"/>
            <a:ext cx="4292700" cy="51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D9D9D9"/>
                </a:solidFill>
              </a:rPr>
              <a:t>Case Study 2 </a:t>
            </a:r>
            <a:br>
              <a:rPr lang="en-GB" sz="2400">
                <a:solidFill>
                  <a:srgbClr val="D9D9D9"/>
                </a:solidFill>
              </a:rPr>
            </a:br>
            <a:br>
              <a:rPr lang="en-GB" sz="2400">
                <a:solidFill>
                  <a:srgbClr val="D9D9D9"/>
                </a:solidFill>
              </a:rPr>
            </a:br>
            <a:r>
              <a:rPr lang="en-GB" sz="2000">
                <a:solidFill>
                  <a:srgbClr val="D9D9D9"/>
                </a:solidFill>
              </a:rPr>
              <a:t>‘</a:t>
            </a:r>
            <a:r>
              <a:rPr i="1" lang="en-GB" sz="2000">
                <a:solidFill>
                  <a:srgbClr val="D9D9D9"/>
                </a:solidFill>
              </a:rPr>
              <a:t>Perth City Watch</a:t>
            </a:r>
            <a:r>
              <a:rPr lang="en-GB" sz="2000">
                <a:solidFill>
                  <a:srgbClr val="D9D9D9"/>
                </a:solidFill>
              </a:rPr>
              <a:t>’ </a:t>
            </a:r>
            <a:endParaRPr sz="2000">
              <a:solidFill>
                <a:srgbClr val="D9D9D9"/>
              </a:solidFill>
            </a:endParaRPr>
          </a:p>
          <a:p>
            <a:pPr indent="0" lvl="0" marL="0" rtl="0" algn="ctr">
              <a:spcBef>
                <a:spcPts val="0"/>
              </a:spcBef>
              <a:spcAft>
                <a:spcPts val="0"/>
              </a:spcAft>
              <a:buNone/>
            </a:pPr>
            <a:r>
              <a:t/>
            </a:r>
            <a:endParaRPr sz="1800">
              <a:solidFill>
                <a:srgbClr val="D9D9D9"/>
              </a:solidFill>
            </a:endParaRPr>
          </a:p>
          <a:p>
            <a:pPr indent="0" lvl="0" marL="0" rtl="0" algn="ctr">
              <a:spcBef>
                <a:spcPts val="0"/>
              </a:spcBef>
              <a:spcAft>
                <a:spcPts val="0"/>
              </a:spcAft>
              <a:buNone/>
            </a:pPr>
            <a:r>
              <a:rPr lang="en-GB" sz="1600">
                <a:solidFill>
                  <a:srgbClr val="D9D9D9"/>
                </a:solidFill>
              </a:rPr>
              <a:t> Perth,</a:t>
            </a:r>
            <a:br>
              <a:rPr lang="en-GB" sz="1600">
                <a:solidFill>
                  <a:srgbClr val="D9D9D9"/>
                </a:solidFill>
              </a:rPr>
            </a:br>
            <a:r>
              <a:rPr lang="en-GB" sz="1600">
                <a:solidFill>
                  <a:srgbClr val="D9D9D9"/>
                </a:solidFill>
              </a:rPr>
              <a:t>Western Australia</a:t>
            </a:r>
            <a:endParaRPr sz="1600">
              <a:solidFill>
                <a:srgbClr val="D9D9D9"/>
              </a:solidFill>
            </a:endParaRPr>
          </a:p>
        </p:txBody>
      </p:sp>
      <p:cxnSp>
        <p:nvCxnSpPr>
          <p:cNvPr id="112" name="Google Shape;112;p22"/>
          <p:cNvCxnSpPr/>
          <p:nvPr/>
        </p:nvCxnSpPr>
        <p:spPr>
          <a:xfrm flipH="1" rot="10800000">
            <a:off x="3266925" y="1967650"/>
            <a:ext cx="2507100" cy="15300"/>
          </a:xfrm>
          <a:prstGeom prst="straightConnector1">
            <a:avLst/>
          </a:prstGeom>
          <a:noFill/>
          <a:ln cap="flat" cmpd="sng" w="28575">
            <a:solidFill>
              <a:srgbClr val="EFEFEF"/>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3"/>
          <p:cNvPicPr preferRelativeResize="0"/>
          <p:nvPr/>
        </p:nvPicPr>
        <p:blipFill>
          <a:blip r:embed="rId3">
            <a:alphaModFix/>
          </a:blip>
          <a:stretch>
            <a:fillRect/>
          </a:stretch>
        </p:blipFill>
        <p:spPr>
          <a:xfrm>
            <a:off x="325337" y="122313"/>
            <a:ext cx="8493327" cy="4898875"/>
          </a:xfrm>
          <a:prstGeom prst="rect">
            <a:avLst/>
          </a:prstGeom>
          <a:noFill/>
          <a:ln>
            <a:noFill/>
          </a:ln>
        </p:spPr>
      </p:pic>
      <p:sp>
        <p:nvSpPr>
          <p:cNvPr id="118" name="Google Shape;118;p23"/>
          <p:cNvSpPr/>
          <p:nvPr/>
        </p:nvSpPr>
        <p:spPr>
          <a:xfrm>
            <a:off x="4291725" y="2358825"/>
            <a:ext cx="1425000" cy="1212300"/>
          </a:xfrm>
          <a:prstGeom prst="quadArrowCallout">
            <a:avLst>
              <a:gd fmla="val 18515" name="adj1"/>
              <a:gd fmla="val 18515" name="adj2"/>
              <a:gd fmla="val 18515" name="adj3"/>
              <a:gd fmla="val 48123" name="adj4"/>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4"/>
          <p:cNvPicPr preferRelativeResize="0"/>
          <p:nvPr/>
        </p:nvPicPr>
        <p:blipFill>
          <a:blip r:embed="rId3">
            <a:alphaModFix/>
          </a:blip>
          <a:stretch>
            <a:fillRect/>
          </a:stretch>
        </p:blipFill>
        <p:spPr>
          <a:xfrm>
            <a:off x="109878" y="0"/>
            <a:ext cx="8924248" cy="5143500"/>
          </a:xfrm>
          <a:prstGeom prst="rect">
            <a:avLst/>
          </a:prstGeom>
          <a:noFill/>
          <a:ln>
            <a:noFill/>
          </a:ln>
        </p:spPr>
      </p:pic>
      <p:sp>
        <p:nvSpPr>
          <p:cNvPr id="124" name="Google Shape;124;p24"/>
          <p:cNvSpPr/>
          <p:nvPr/>
        </p:nvSpPr>
        <p:spPr>
          <a:xfrm rot="1402385">
            <a:off x="8295375" y="4002211"/>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4"/>
          <p:cNvSpPr/>
          <p:nvPr/>
        </p:nvSpPr>
        <p:spPr>
          <a:xfrm rot="1402385">
            <a:off x="8111975" y="3917086"/>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4"/>
          <p:cNvSpPr/>
          <p:nvPr/>
        </p:nvSpPr>
        <p:spPr>
          <a:xfrm rot="1402385">
            <a:off x="7953150" y="3807386"/>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4"/>
          <p:cNvSpPr/>
          <p:nvPr/>
        </p:nvSpPr>
        <p:spPr>
          <a:xfrm rot="1402385">
            <a:off x="8371050" y="3042511"/>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4"/>
          <p:cNvSpPr/>
          <p:nvPr/>
        </p:nvSpPr>
        <p:spPr>
          <a:xfrm rot="1402385">
            <a:off x="8667450" y="3211261"/>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4"/>
          <p:cNvSpPr/>
          <p:nvPr/>
        </p:nvSpPr>
        <p:spPr>
          <a:xfrm rot="1402385">
            <a:off x="7624075" y="3633936"/>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4"/>
          <p:cNvSpPr/>
          <p:nvPr/>
        </p:nvSpPr>
        <p:spPr>
          <a:xfrm rot="1402385">
            <a:off x="7440675" y="3548836"/>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4"/>
          <p:cNvSpPr/>
          <p:nvPr/>
        </p:nvSpPr>
        <p:spPr>
          <a:xfrm rot="1402385">
            <a:off x="7290025" y="3460411"/>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4"/>
          <p:cNvSpPr/>
          <p:nvPr/>
        </p:nvSpPr>
        <p:spPr>
          <a:xfrm rot="1402385">
            <a:off x="7136175" y="3375286"/>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4"/>
          <p:cNvSpPr/>
          <p:nvPr/>
        </p:nvSpPr>
        <p:spPr>
          <a:xfrm rot="1402385">
            <a:off x="6928200" y="3265586"/>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4"/>
          <p:cNvSpPr/>
          <p:nvPr/>
        </p:nvSpPr>
        <p:spPr>
          <a:xfrm rot="1402385">
            <a:off x="7858575" y="2790661"/>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4"/>
          <p:cNvSpPr/>
          <p:nvPr/>
        </p:nvSpPr>
        <p:spPr>
          <a:xfrm rot="1402385">
            <a:off x="7535250" y="2600586"/>
            <a:ext cx="245767" cy="48413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4"/>
          <p:cNvSpPr/>
          <p:nvPr/>
        </p:nvSpPr>
        <p:spPr>
          <a:xfrm rot="6941336">
            <a:off x="3670295" y="2845661"/>
            <a:ext cx="245683" cy="484248"/>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4"/>
          <p:cNvSpPr/>
          <p:nvPr/>
        </p:nvSpPr>
        <p:spPr>
          <a:xfrm rot="7095205">
            <a:off x="4952818" y="3807384"/>
            <a:ext cx="245895" cy="484151"/>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4"/>
          <p:cNvSpPr/>
          <p:nvPr/>
        </p:nvSpPr>
        <p:spPr>
          <a:xfrm rot="7095205">
            <a:off x="5883293" y="4301334"/>
            <a:ext cx="245895" cy="484151"/>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4"/>
          <p:cNvSpPr/>
          <p:nvPr/>
        </p:nvSpPr>
        <p:spPr>
          <a:xfrm rot="7095205">
            <a:off x="7073693" y="4644559"/>
            <a:ext cx="245895" cy="484151"/>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4"/>
          <p:cNvSpPr/>
          <p:nvPr/>
        </p:nvSpPr>
        <p:spPr>
          <a:xfrm rot="7095205">
            <a:off x="2936543" y="2742809"/>
            <a:ext cx="245895" cy="484151"/>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4"/>
          <p:cNvSpPr/>
          <p:nvPr/>
        </p:nvSpPr>
        <p:spPr>
          <a:xfrm rot="7095205">
            <a:off x="2450118" y="2182884"/>
            <a:ext cx="245895" cy="484151"/>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p:nvPr/>
        </p:nvSpPr>
        <p:spPr>
          <a:xfrm>
            <a:off x="7331000" y="3185713"/>
            <a:ext cx="163800" cy="173700"/>
          </a:xfrm>
          <a:prstGeom prst="flowChartSummingJunction">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4"/>
          <p:cNvSpPr/>
          <p:nvPr/>
        </p:nvSpPr>
        <p:spPr>
          <a:xfrm>
            <a:off x="6508050" y="2698225"/>
            <a:ext cx="163800" cy="173700"/>
          </a:xfrm>
          <a:prstGeom prst="flowChartSummingJunction">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4"/>
          <p:cNvSpPr/>
          <p:nvPr/>
        </p:nvSpPr>
        <p:spPr>
          <a:xfrm>
            <a:off x="5276300" y="4341475"/>
            <a:ext cx="163800" cy="173700"/>
          </a:xfrm>
          <a:prstGeom prst="flowChartSummingJunction">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4"/>
          <p:cNvSpPr/>
          <p:nvPr/>
        </p:nvSpPr>
        <p:spPr>
          <a:xfrm>
            <a:off x="5924350" y="2698225"/>
            <a:ext cx="163800" cy="173700"/>
          </a:xfrm>
          <a:prstGeom prst="flowChartSummingJunction">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4"/>
          <p:cNvSpPr/>
          <p:nvPr/>
        </p:nvSpPr>
        <p:spPr>
          <a:xfrm>
            <a:off x="1920050" y="1068250"/>
            <a:ext cx="163800" cy="173700"/>
          </a:xfrm>
          <a:prstGeom prst="flowChartSummingJunction">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p:nvPr/>
        </p:nvSpPr>
        <p:spPr>
          <a:xfrm>
            <a:off x="7703275" y="3324963"/>
            <a:ext cx="163800" cy="173700"/>
          </a:xfrm>
          <a:prstGeom prst="flowChartSummingJunction">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p:nvPr/>
        </p:nvSpPr>
        <p:spPr>
          <a:xfrm>
            <a:off x="4640975" y="3502525"/>
            <a:ext cx="163800" cy="173700"/>
          </a:xfrm>
          <a:prstGeom prst="flowChartSummingJunction">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4"/>
          <p:cNvSpPr/>
          <p:nvPr/>
        </p:nvSpPr>
        <p:spPr>
          <a:xfrm>
            <a:off x="7177150" y="894550"/>
            <a:ext cx="163800" cy="173700"/>
          </a:xfrm>
          <a:prstGeom prst="flowChartSummingJunction">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3" name="Shape 153"/>
        <p:cNvGrpSpPr/>
        <p:nvPr/>
      </p:nvGrpSpPr>
      <p:grpSpPr>
        <a:xfrm>
          <a:off x="0" y="0"/>
          <a:ext cx="0" cy="0"/>
          <a:chOff x="0" y="0"/>
          <a:chExt cx="0" cy="0"/>
        </a:xfrm>
      </p:grpSpPr>
      <p:pic>
        <p:nvPicPr>
          <p:cNvPr id="154" name="Google Shape;154;p25"/>
          <p:cNvPicPr preferRelativeResize="0"/>
          <p:nvPr/>
        </p:nvPicPr>
        <p:blipFill>
          <a:blip r:embed="rId3">
            <a:alphaModFix/>
          </a:blip>
          <a:stretch>
            <a:fillRect/>
          </a:stretch>
        </p:blipFill>
        <p:spPr>
          <a:xfrm>
            <a:off x="716421" y="0"/>
            <a:ext cx="7711154" cy="5143500"/>
          </a:xfrm>
          <a:prstGeom prst="rect">
            <a:avLst/>
          </a:prstGeom>
          <a:noFill/>
          <a:ln>
            <a:noFill/>
          </a:ln>
        </p:spPr>
      </p:pic>
      <p:sp>
        <p:nvSpPr>
          <p:cNvPr id="155" name="Google Shape;155;p25"/>
          <p:cNvSpPr txBox="1"/>
          <p:nvPr/>
        </p:nvSpPr>
        <p:spPr>
          <a:xfrm rot="-5400000">
            <a:off x="6322950" y="2391600"/>
            <a:ext cx="50202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66666"/>
                </a:solidFill>
              </a:rPr>
              <a:t>https://www.abc.net.au/news/2019-06-08/officer-monitors-citywatch-cctv-surveillance-cameras-1/11191026</a:t>
            </a:r>
            <a:endParaRPr sz="800">
              <a:solidFill>
                <a:srgbClr val="66666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9" name="Shape 159"/>
        <p:cNvGrpSpPr/>
        <p:nvPr/>
      </p:nvGrpSpPr>
      <p:grpSpPr>
        <a:xfrm>
          <a:off x="0" y="0"/>
          <a:ext cx="0" cy="0"/>
          <a:chOff x="0" y="0"/>
          <a:chExt cx="0" cy="0"/>
        </a:xfrm>
      </p:grpSpPr>
      <p:pic>
        <p:nvPicPr>
          <p:cNvPr id="160" name="Google Shape;160;p26"/>
          <p:cNvPicPr preferRelativeResize="0"/>
          <p:nvPr/>
        </p:nvPicPr>
        <p:blipFill>
          <a:blip r:embed="rId3">
            <a:alphaModFix/>
          </a:blip>
          <a:stretch>
            <a:fillRect/>
          </a:stretch>
        </p:blipFill>
        <p:spPr>
          <a:xfrm>
            <a:off x="152400" y="152400"/>
            <a:ext cx="8839200" cy="46184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7"/>
          <p:cNvPicPr preferRelativeResize="0"/>
          <p:nvPr/>
        </p:nvPicPr>
        <p:blipFill>
          <a:blip r:embed="rId3">
            <a:alphaModFix/>
          </a:blip>
          <a:stretch>
            <a:fillRect/>
          </a:stretch>
        </p:blipFill>
        <p:spPr>
          <a:xfrm>
            <a:off x="343154" y="0"/>
            <a:ext cx="8457684" cy="5143501"/>
          </a:xfrm>
          <a:prstGeom prst="rect">
            <a:avLst/>
          </a:prstGeom>
          <a:noFill/>
          <a:ln>
            <a:noFill/>
          </a:ln>
        </p:spPr>
      </p:pic>
      <p:sp>
        <p:nvSpPr>
          <p:cNvPr id="166" name="Google Shape;166;p27"/>
          <p:cNvSpPr txBox="1"/>
          <p:nvPr/>
        </p:nvSpPr>
        <p:spPr>
          <a:xfrm rot="-5400000">
            <a:off x="6409250" y="2407950"/>
            <a:ext cx="5110800" cy="32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999999"/>
                </a:solidFill>
              </a:rPr>
              <a:t>https://www.abc.net.au/news/2019-06-08/city-of-perth-rolls-out-new-facial-recognition-cctv-cameras/11147780</a:t>
            </a:r>
            <a:endParaRPr sz="800">
              <a:solidFill>
                <a:srgbClr val="99999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0" name="Shape 170"/>
        <p:cNvGrpSpPr/>
        <p:nvPr/>
      </p:nvGrpSpPr>
      <p:grpSpPr>
        <a:xfrm>
          <a:off x="0" y="0"/>
          <a:ext cx="0" cy="0"/>
          <a:chOff x="0" y="0"/>
          <a:chExt cx="0" cy="0"/>
        </a:xfrm>
      </p:grpSpPr>
      <p:sp>
        <p:nvSpPr>
          <p:cNvPr id="171" name="Google Shape;171;p28"/>
          <p:cNvSpPr txBox="1"/>
          <p:nvPr/>
        </p:nvSpPr>
        <p:spPr>
          <a:xfrm>
            <a:off x="3538150" y="889525"/>
            <a:ext cx="4996200" cy="27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solidFill>
                  <a:srgbClr val="222222"/>
                </a:solidFill>
                <a:highlight>
                  <a:srgbClr val="FFFFFF"/>
                </a:highlight>
              </a:rPr>
              <a:t>"... If you have something that you don't want anyone to know, maybe you shouldn't be doing it in the first place, but if you really need that kind of privacy, the reality is that search engines including Google do retain this information for some time, and it's important, for example that we are all subject in the United States to the Patriot Act. It is possible that that information could be made available to the authorities.”</a:t>
            </a:r>
            <a:r>
              <a:rPr lang="en-GB" sz="2000">
                <a:solidFill>
                  <a:srgbClr val="222222"/>
                </a:solidFill>
                <a:highlight>
                  <a:srgbClr val="FFFFFF"/>
                </a:highlight>
              </a:rPr>
              <a:t>  </a:t>
            </a:r>
            <a:endParaRPr sz="2000">
              <a:solidFill>
                <a:srgbClr val="222222"/>
              </a:solidFill>
              <a:highlight>
                <a:srgbClr val="FFFFFF"/>
              </a:highlight>
            </a:endParaRPr>
          </a:p>
          <a:p>
            <a:pPr indent="0" lvl="0" marL="0" rtl="0" algn="l">
              <a:spcBef>
                <a:spcPts val="0"/>
              </a:spcBef>
              <a:spcAft>
                <a:spcPts val="0"/>
              </a:spcAft>
              <a:buNone/>
            </a:pPr>
            <a:r>
              <a:t/>
            </a:r>
            <a:endParaRPr sz="2000">
              <a:solidFill>
                <a:srgbClr val="222222"/>
              </a:solidFill>
              <a:highlight>
                <a:srgbClr val="FFFFFF"/>
              </a:highlight>
            </a:endParaRPr>
          </a:p>
          <a:p>
            <a:pPr indent="0" lvl="0" marL="0" rtl="0" algn="r">
              <a:spcBef>
                <a:spcPts val="0"/>
              </a:spcBef>
              <a:spcAft>
                <a:spcPts val="0"/>
              </a:spcAft>
              <a:buNone/>
            </a:pPr>
            <a:r>
              <a:rPr b="1" lang="en-GB" sz="1800">
                <a:solidFill>
                  <a:srgbClr val="222222"/>
                </a:solidFill>
                <a:highlight>
                  <a:srgbClr val="FFFFFF"/>
                </a:highlight>
              </a:rPr>
              <a:t>Eric Schmidt - Former CEO, Google Inc.</a:t>
            </a:r>
            <a:endParaRPr b="1" sz="1800">
              <a:solidFill>
                <a:srgbClr val="222222"/>
              </a:solidFill>
              <a:highlight>
                <a:srgbClr val="FFFFFF"/>
              </a:highlight>
            </a:endParaRPr>
          </a:p>
        </p:txBody>
      </p:sp>
      <p:pic>
        <p:nvPicPr>
          <p:cNvPr id="172" name="Google Shape;172;p28"/>
          <p:cNvPicPr preferRelativeResize="0"/>
          <p:nvPr/>
        </p:nvPicPr>
        <p:blipFill>
          <a:blip r:embed="rId3">
            <a:alphaModFix/>
          </a:blip>
          <a:stretch>
            <a:fillRect/>
          </a:stretch>
        </p:blipFill>
        <p:spPr>
          <a:xfrm>
            <a:off x="840375" y="889525"/>
            <a:ext cx="2210451" cy="2959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6" name="Shape 176"/>
        <p:cNvGrpSpPr/>
        <p:nvPr/>
      </p:nvGrpSpPr>
      <p:grpSpPr>
        <a:xfrm>
          <a:off x="0" y="0"/>
          <a:ext cx="0" cy="0"/>
          <a:chOff x="0" y="0"/>
          <a:chExt cx="0" cy="0"/>
        </a:xfrm>
      </p:grpSpPr>
      <p:sp>
        <p:nvSpPr>
          <p:cNvPr id="177" name="Google Shape;177;p29"/>
          <p:cNvSpPr txBox="1"/>
          <p:nvPr/>
        </p:nvSpPr>
        <p:spPr>
          <a:xfrm>
            <a:off x="693200" y="897075"/>
            <a:ext cx="7676100" cy="6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t>DO YOU HAVE ANYTHING TO HIDE?</a:t>
            </a:r>
            <a:endParaRPr b="1" sz="3000"/>
          </a:p>
          <a:p>
            <a:pPr indent="0" lvl="0" marL="0" rtl="0" algn="ctr">
              <a:spcBef>
                <a:spcPts val="0"/>
              </a:spcBef>
              <a:spcAft>
                <a:spcPts val="0"/>
              </a:spcAft>
              <a:buNone/>
            </a:pPr>
            <a:r>
              <a:t/>
            </a:r>
            <a:endParaRPr b="1" sz="3000"/>
          </a:p>
          <a:p>
            <a:pPr indent="0" lvl="0" marL="0" rtl="0" algn="ctr">
              <a:spcBef>
                <a:spcPts val="0"/>
              </a:spcBef>
              <a:spcAft>
                <a:spcPts val="0"/>
              </a:spcAft>
              <a:buNone/>
            </a:pPr>
            <a:r>
              <a:rPr b="1" lang="en-GB" sz="1800"/>
              <a:t>What would be the ramifications of every single search term you had used in the last two years was made public?</a:t>
            </a:r>
            <a:endParaRPr b="1" sz="1800"/>
          </a:p>
          <a:p>
            <a:pPr indent="0" lvl="0" marL="0" rtl="0" algn="ctr">
              <a:spcBef>
                <a:spcPts val="0"/>
              </a:spcBef>
              <a:spcAft>
                <a:spcPts val="0"/>
              </a:spcAft>
              <a:buNone/>
            </a:pPr>
            <a:r>
              <a:t/>
            </a:r>
            <a:endParaRPr b="1" sz="1800"/>
          </a:p>
          <a:p>
            <a:pPr indent="0" lvl="0" marL="0" rtl="0" algn="ctr">
              <a:spcBef>
                <a:spcPts val="0"/>
              </a:spcBef>
              <a:spcAft>
                <a:spcPts val="0"/>
              </a:spcAft>
              <a:buNone/>
            </a:pPr>
            <a:r>
              <a:rPr b="1" lang="en-GB" sz="1800"/>
              <a:t>Would it matter if your sexual health records, sexual preferences and your dating behaviours were made accessible to your entire Family, social networks and every person on your contact address book?</a:t>
            </a:r>
            <a:endParaRPr b="1"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1" name="Shape 181"/>
        <p:cNvGrpSpPr/>
        <p:nvPr/>
      </p:nvGrpSpPr>
      <p:grpSpPr>
        <a:xfrm>
          <a:off x="0" y="0"/>
          <a:ext cx="0" cy="0"/>
          <a:chOff x="0" y="0"/>
          <a:chExt cx="0" cy="0"/>
        </a:xfrm>
      </p:grpSpPr>
      <p:sp>
        <p:nvSpPr>
          <p:cNvPr id="182" name="Google Shape;182;p30"/>
          <p:cNvSpPr txBox="1"/>
          <p:nvPr/>
        </p:nvSpPr>
        <p:spPr>
          <a:xfrm>
            <a:off x="3538150" y="889525"/>
            <a:ext cx="4996200" cy="27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“We believe that for the future, people want a privacy-focused social platform. I believe that if we build out a fully encrypted interoperable service… that's going to be an important contribution to the world. “This is about building the kind of future we want to live in,” he added. - Apr 30, 2019</a:t>
            </a:r>
            <a:endParaRPr sz="1800">
              <a:solidFill>
                <a:srgbClr val="222222"/>
              </a:solidFill>
              <a:highlight>
                <a:srgbClr val="FFFFFF"/>
              </a:highlight>
            </a:endParaRPr>
          </a:p>
          <a:p>
            <a:pPr indent="0" lvl="0" marL="0" rtl="0" algn="l">
              <a:spcBef>
                <a:spcPts val="0"/>
              </a:spcBef>
              <a:spcAft>
                <a:spcPts val="0"/>
              </a:spcAft>
              <a:buNone/>
            </a:pPr>
            <a:r>
              <a:t/>
            </a:r>
            <a:endParaRPr sz="2000">
              <a:solidFill>
                <a:srgbClr val="222222"/>
              </a:solidFill>
              <a:highlight>
                <a:srgbClr val="FFFFFF"/>
              </a:highlight>
            </a:endParaRPr>
          </a:p>
          <a:p>
            <a:pPr indent="0" lvl="0" marL="0" rtl="0" algn="r">
              <a:spcBef>
                <a:spcPts val="0"/>
              </a:spcBef>
              <a:spcAft>
                <a:spcPts val="0"/>
              </a:spcAft>
              <a:buNone/>
            </a:pPr>
            <a:r>
              <a:rPr b="1" lang="en-GB" sz="1800">
                <a:solidFill>
                  <a:srgbClr val="222222"/>
                </a:solidFill>
                <a:highlight>
                  <a:srgbClr val="FFFFFF"/>
                </a:highlight>
              </a:rPr>
              <a:t>Mark Zuckerberg - Facebook</a:t>
            </a:r>
            <a:endParaRPr b="1" sz="1800">
              <a:solidFill>
                <a:srgbClr val="222222"/>
              </a:solidFill>
              <a:highlight>
                <a:srgbClr val="FFFFFF"/>
              </a:highlight>
            </a:endParaRPr>
          </a:p>
        </p:txBody>
      </p:sp>
      <p:pic>
        <p:nvPicPr>
          <p:cNvPr id="183" name="Google Shape;183;p30"/>
          <p:cNvPicPr preferRelativeResize="0"/>
          <p:nvPr/>
        </p:nvPicPr>
        <p:blipFill rotWithShape="1">
          <a:blip r:embed="rId3">
            <a:alphaModFix/>
          </a:blip>
          <a:srcRect b="0" l="-13114" r="42492" t="0"/>
          <a:stretch/>
        </p:blipFill>
        <p:spPr>
          <a:xfrm>
            <a:off x="696075" y="837475"/>
            <a:ext cx="2283450" cy="24250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7" name="Shape 187"/>
        <p:cNvGrpSpPr/>
        <p:nvPr/>
      </p:nvGrpSpPr>
      <p:grpSpPr>
        <a:xfrm>
          <a:off x="0" y="0"/>
          <a:ext cx="0" cy="0"/>
          <a:chOff x="0" y="0"/>
          <a:chExt cx="0" cy="0"/>
        </a:xfrm>
      </p:grpSpPr>
      <p:sp>
        <p:nvSpPr>
          <p:cNvPr id="188" name="Google Shape;188;p31"/>
          <p:cNvSpPr txBox="1"/>
          <p:nvPr/>
        </p:nvSpPr>
        <p:spPr>
          <a:xfrm>
            <a:off x="3538150" y="889525"/>
            <a:ext cx="4996200" cy="27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0757A"/>
                </a:solidFill>
                <a:highlight>
                  <a:srgbClr val="FFFFFF"/>
                </a:highlight>
              </a:rPr>
              <a:t> “...</a:t>
            </a:r>
            <a:r>
              <a:rPr lang="en-GB" sz="1800"/>
              <a:t>Snapchat CEO Evan Spiegel said that some of his earliest decisions at the company helped position the company in today's social media climate - like his hard line on privacy and focusing the app on the camera instead of a feed like Facebook.”</a:t>
            </a:r>
            <a:endParaRPr sz="1800"/>
          </a:p>
          <a:p>
            <a:pPr indent="0" lvl="0" marL="0" rtl="0" algn="l">
              <a:spcBef>
                <a:spcPts val="0"/>
              </a:spcBef>
              <a:spcAft>
                <a:spcPts val="0"/>
              </a:spcAft>
              <a:buNone/>
            </a:pPr>
            <a:r>
              <a:t/>
            </a:r>
            <a:endParaRPr sz="2000">
              <a:solidFill>
                <a:srgbClr val="222222"/>
              </a:solidFill>
              <a:highlight>
                <a:srgbClr val="FFFFFF"/>
              </a:highlight>
            </a:endParaRPr>
          </a:p>
          <a:p>
            <a:pPr indent="0" lvl="0" marL="0" rtl="0" algn="r">
              <a:spcBef>
                <a:spcPts val="0"/>
              </a:spcBef>
              <a:spcAft>
                <a:spcPts val="0"/>
              </a:spcAft>
              <a:buNone/>
            </a:pPr>
            <a:r>
              <a:rPr b="1" lang="en-GB" sz="1800">
                <a:solidFill>
                  <a:srgbClr val="222222"/>
                </a:solidFill>
                <a:highlight>
                  <a:srgbClr val="FFFFFF"/>
                </a:highlight>
              </a:rPr>
              <a:t>Evan Spiegel </a:t>
            </a:r>
            <a:r>
              <a:rPr b="1" lang="en-GB" sz="1800">
                <a:solidFill>
                  <a:srgbClr val="222222"/>
                </a:solidFill>
                <a:highlight>
                  <a:srgbClr val="FFFFFF"/>
                </a:highlight>
              </a:rPr>
              <a:t>- Snapchat</a:t>
            </a:r>
            <a:endParaRPr b="1" sz="1800">
              <a:solidFill>
                <a:srgbClr val="222222"/>
              </a:solidFill>
              <a:highlight>
                <a:srgbClr val="FFFFFF"/>
              </a:highlight>
            </a:endParaRPr>
          </a:p>
        </p:txBody>
      </p:sp>
      <p:sp>
        <p:nvSpPr>
          <p:cNvPr id="189" name="Google Shape;189;p31"/>
          <p:cNvSpPr txBox="1"/>
          <p:nvPr/>
        </p:nvSpPr>
        <p:spPr>
          <a:xfrm>
            <a:off x="3411625" y="3497175"/>
            <a:ext cx="5122800" cy="6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31"/>
          <p:cNvPicPr preferRelativeResize="0"/>
          <p:nvPr/>
        </p:nvPicPr>
        <p:blipFill>
          <a:blip r:embed="rId3">
            <a:alphaModFix/>
          </a:blip>
          <a:stretch>
            <a:fillRect/>
          </a:stretch>
        </p:blipFill>
        <p:spPr>
          <a:xfrm>
            <a:off x="804800" y="793275"/>
            <a:ext cx="2244025" cy="2244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0" name="Shape 60"/>
        <p:cNvGrpSpPr/>
        <p:nvPr/>
      </p:nvGrpSpPr>
      <p:grpSpPr>
        <a:xfrm>
          <a:off x="0" y="0"/>
          <a:ext cx="0" cy="0"/>
          <a:chOff x="0" y="0"/>
          <a:chExt cx="0" cy="0"/>
        </a:xfrm>
      </p:grpSpPr>
      <p:sp>
        <p:nvSpPr>
          <p:cNvPr id="61" name="Google Shape;61;p14"/>
          <p:cNvSpPr txBox="1"/>
          <p:nvPr>
            <p:ph type="ctrTitle"/>
          </p:nvPr>
        </p:nvSpPr>
        <p:spPr>
          <a:xfrm>
            <a:off x="4600625" y="720000"/>
            <a:ext cx="3857700" cy="117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2400">
                <a:solidFill>
                  <a:srgbClr val="FFFFFF"/>
                </a:solidFill>
                <a:latin typeface="Raleway Thin"/>
                <a:ea typeface="Raleway Thin"/>
                <a:cs typeface="Raleway Thin"/>
                <a:sym typeface="Raleway Thin"/>
              </a:rPr>
              <a:t>ALEXANDER HAYES</a:t>
            </a:r>
            <a:endParaRPr sz="2400">
              <a:solidFill>
                <a:srgbClr val="FFFFFF"/>
              </a:solidFill>
              <a:latin typeface="Raleway Thin"/>
              <a:ea typeface="Raleway Thin"/>
              <a:cs typeface="Raleway Thin"/>
              <a:sym typeface="Raleway Thin"/>
            </a:endParaRPr>
          </a:p>
        </p:txBody>
      </p:sp>
      <p:sp>
        <p:nvSpPr>
          <p:cNvPr id="62" name="Google Shape;62;p14"/>
          <p:cNvSpPr txBox="1"/>
          <p:nvPr>
            <p:ph idx="1" type="subTitle"/>
          </p:nvPr>
        </p:nvSpPr>
        <p:spPr>
          <a:xfrm>
            <a:off x="4447325" y="2160350"/>
            <a:ext cx="4164300" cy="151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rgbClr val="CCCCCC"/>
                </a:solidFill>
                <a:latin typeface="Raleway"/>
                <a:ea typeface="Raleway"/>
                <a:cs typeface="Raleway"/>
                <a:sym typeface="Raleway"/>
              </a:rPr>
              <a:t>PhD candidate</a:t>
            </a:r>
            <a:br>
              <a:rPr lang="en-GB" sz="1600">
                <a:latin typeface="Raleway"/>
                <a:ea typeface="Raleway"/>
                <a:cs typeface="Raleway"/>
                <a:sym typeface="Raleway"/>
              </a:rPr>
            </a:br>
            <a:r>
              <a:rPr lang="en-GB" sz="1600">
                <a:latin typeface="Raleway"/>
                <a:ea typeface="Raleway"/>
                <a:cs typeface="Raleway"/>
                <a:sym typeface="Raleway"/>
              </a:rPr>
              <a:t>University of Wollongong, Sydney Australia</a:t>
            </a:r>
            <a:br>
              <a:rPr lang="en-GB" sz="2400"/>
            </a:br>
            <a:br>
              <a:rPr lang="en-GB"/>
            </a:br>
            <a:r>
              <a:rPr lang="en-GB" sz="1600">
                <a:solidFill>
                  <a:srgbClr val="D9D9D9"/>
                </a:solidFill>
                <a:latin typeface="Raleway"/>
                <a:ea typeface="Raleway"/>
                <a:cs typeface="Raleway"/>
                <a:sym typeface="Raleway"/>
              </a:rPr>
              <a:t>Visiting Researcher</a:t>
            </a:r>
            <a:br>
              <a:rPr lang="en-GB" sz="1600">
                <a:latin typeface="Raleway"/>
                <a:ea typeface="Raleway"/>
                <a:cs typeface="Raleway"/>
                <a:sym typeface="Raleway"/>
              </a:rPr>
            </a:br>
            <a:r>
              <a:rPr lang="en-GB" sz="1600">
                <a:latin typeface="Raleway"/>
                <a:ea typeface="Raleway"/>
                <a:cs typeface="Raleway"/>
                <a:sym typeface="Raleway"/>
              </a:rPr>
              <a:t>Aalto University, Helsinki, Finland</a:t>
            </a:r>
            <a:endParaRPr sz="1600">
              <a:latin typeface="Raleway"/>
              <a:ea typeface="Raleway"/>
              <a:cs typeface="Raleway"/>
              <a:sym typeface="Raleway"/>
            </a:endParaRPr>
          </a:p>
        </p:txBody>
      </p:sp>
      <p:pic>
        <p:nvPicPr>
          <p:cNvPr id="63" name="Google Shape;63;p14"/>
          <p:cNvPicPr preferRelativeResize="0"/>
          <p:nvPr/>
        </p:nvPicPr>
        <p:blipFill>
          <a:blip r:embed="rId3">
            <a:alphaModFix/>
          </a:blip>
          <a:stretch>
            <a:fillRect/>
          </a:stretch>
        </p:blipFill>
        <p:spPr>
          <a:xfrm>
            <a:off x="958850" y="1143000"/>
            <a:ext cx="2857500" cy="2857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4" name="Shape 194"/>
        <p:cNvGrpSpPr/>
        <p:nvPr/>
      </p:nvGrpSpPr>
      <p:grpSpPr>
        <a:xfrm>
          <a:off x="0" y="0"/>
          <a:ext cx="0" cy="0"/>
          <a:chOff x="0" y="0"/>
          <a:chExt cx="0" cy="0"/>
        </a:xfrm>
      </p:grpSpPr>
      <p:sp>
        <p:nvSpPr>
          <p:cNvPr id="195" name="Google Shape;195;p32"/>
          <p:cNvSpPr txBox="1"/>
          <p:nvPr/>
        </p:nvSpPr>
        <p:spPr>
          <a:xfrm>
            <a:off x="3334950" y="900200"/>
            <a:ext cx="4996200" cy="27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0757A"/>
                </a:solidFill>
                <a:highlight>
                  <a:srgbClr val="FFFFFF"/>
                </a:highlight>
              </a:rPr>
              <a:t> “...</a:t>
            </a:r>
            <a:r>
              <a:rPr lang="en-GB" sz="1800">
                <a:latin typeface="Georgia"/>
                <a:ea typeface="Georgia"/>
                <a:cs typeface="Georgia"/>
                <a:sym typeface="Georgia"/>
              </a:rPr>
              <a:t>Zhang has now pledged that Bytedance will increase its team of censors from six thousand to ten thousand, create a blacklist of banned users, and develop better technology to monitor and screen content</a:t>
            </a:r>
            <a:r>
              <a:rPr lang="en-GB" sz="1800"/>
              <a:t>.”</a:t>
            </a:r>
            <a:endParaRPr sz="1800"/>
          </a:p>
          <a:p>
            <a:pPr indent="0" lvl="0" marL="0" rtl="0" algn="l">
              <a:spcBef>
                <a:spcPts val="0"/>
              </a:spcBef>
              <a:spcAft>
                <a:spcPts val="0"/>
              </a:spcAft>
              <a:buNone/>
            </a:pPr>
            <a:r>
              <a:t/>
            </a:r>
            <a:endParaRPr sz="2000">
              <a:solidFill>
                <a:srgbClr val="222222"/>
              </a:solidFill>
              <a:highlight>
                <a:srgbClr val="FFFFFF"/>
              </a:highlight>
            </a:endParaRPr>
          </a:p>
          <a:p>
            <a:pPr indent="0" lvl="0" marL="0" rtl="0" algn="r">
              <a:spcBef>
                <a:spcPts val="0"/>
              </a:spcBef>
              <a:spcAft>
                <a:spcPts val="0"/>
              </a:spcAft>
              <a:buNone/>
            </a:pPr>
            <a:r>
              <a:rPr b="1" lang="en-GB" sz="1800"/>
              <a:t>Zhang Yiming</a:t>
            </a:r>
            <a:r>
              <a:rPr b="1" lang="en-GB" sz="1800"/>
              <a:t> - Bytedance</a:t>
            </a:r>
            <a:endParaRPr b="1" sz="1800"/>
          </a:p>
        </p:txBody>
      </p:sp>
      <p:sp>
        <p:nvSpPr>
          <p:cNvPr id="196" name="Google Shape;196;p32"/>
          <p:cNvSpPr txBox="1"/>
          <p:nvPr/>
        </p:nvSpPr>
        <p:spPr>
          <a:xfrm>
            <a:off x="3411625" y="3497175"/>
            <a:ext cx="5122800" cy="6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97" name="Google Shape;197;p32"/>
          <p:cNvPicPr preferRelativeResize="0"/>
          <p:nvPr/>
        </p:nvPicPr>
        <p:blipFill>
          <a:blip r:embed="rId3">
            <a:alphaModFix/>
          </a:blip>
          <a:stretch>
            <a:fillRect/>
          </a:stretch>
        </p:blipFill>
        <p:spPr>
          <a:xfrm>
            <a:off x="644350" y="772700"/>
            <a:ext cx="2542675" cy="2542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1" name="Shape 201"/>
        <p:cNvGrpSpPr/>
        <p:nvPr/>
      </p:nvGrpSpPr>
      <p:grpSpPr>
        <a:xfrm>
          <a:off x="0" y="0"/>
          <a:ext cx="0" cy="0"/>
          <a:chOff x="0" y="0"/>
          <a:chExt cx="0" cy="0"/>
        </a:xfrm>
      </p:grpSpPr>
      <p:sp>
        <p:nvSpPr>
          <p:cNvPr id="202" name="Google Shape;202;p33"/>
          <p:cNvSpPr txBox="1"/>
          <p:nvPr/>
        </p:nvSpPr>
        <p:spPr>
          <a:xfrm>
            <a:off x="3411625" y="3497175"/>
            <a:ext cx="5122800" cy="6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03" name="Google Shape;203;p33"/>
          <p:cNvPicPr preferRelativeResize="0"/>
          <p:nvPr/>
        </p:nvPicPr>
        <p:blipFill>
          <a:blip r:embed="rId3">
            <a:alphaModFix/>
          </a:blip>
          <a:stretch>
            <a:fillRect/>
          </a:stretch>
        </p:blipFill>
        <p:spPr>
          <a:xfrm>
            <a:off x="2190625" y="543900"/>
            <a:ext cx="4762749" cy="39075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7" name="Shape 207"/>
        <p:cNvGrpSpPr/>
        <p:nvPr/>
      </p:nvGrpSpPr>
      <p:grpSpPr>
        <a:xfrm>
          <a:off x="0" y="0"/>
          <a:ext cx="0" cy="0"/>
          <a:chOff x="0" y="0"/>
          <a:chExt cx="0" cy="0"/>
        </a:xfrm>
      </p:grpSpPr>
      <p:sp>
        <p:nvSpPr>
          <p:cNvPr id="208" name="Google Shape;208;p34"/>
          <p:cNvSpPr txBox="1"/>
          <p:nvPr/>
        </p:nvSpPr>
        <p:spPr>
          <a:xfrm>
            <a:off x="3202700" y="1261300"/>
            <a:ext cx="5151300" cy="11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t>“...</a:t>
            </a:r>
            <a:r>
              <a:rPr lang="en-GB" sz="2000">
                <a:solidFill>
                  <a:srgbClr val="222222"/>
                </a:solidFill>
                <a:highlight>
                  <a:srgbClr val="FFFFFF"/>
                </a:highlight>
              </a:rPr>
              <a:t> Arguing that you don't care about the right to privacy because you have nothing to hide is no different than saying you don't care about free speech because you have nothing to say."</a:t>
            </a:r>
            <a:endParaRPr sz="2000">
              <a:solidFill>
                <a:srgbClr val="222222"/>
              </a:solidFill>
              <a:highlight>
                <a:srgbClr val="FFFFFF"/>
              </a:highlight>
            </a:endParaRPr>
          </a:p>
          <a:p>
            <a:pPr indent="0" lvl="0" marL="0" rtl="0" algn="l">
              <a:spcBef>
                <a:spcPts val="0"/>
              </a:spcBef>
              <a:spcAft>
                <a:spcPts val="0"/>
              </a:spcAft>
              <a:buNone/>
            </a:pPr>
            <a:r>
              <a:t/>
            </a:r>
            <a:endParaRPr sz="1100">
              <a:solidFill>
                <a:srgbClr val="222222"/>
              </a:solidFill>
              <a:highlight>
                <a:srgbClr val="FFFFFF"/>
              </a:highlight>
            </a:endParaRPr>
          </a:p>
          <a:p>
            <a:pPr indent="0" lvl="0" marL="0" rtl="0" algn="r">
              <a:spcBef>
                <a:spcPts val="0"/>
              </a:spcBef>
              <a:spcAft>
                <a:spcPts val="0"/>
              </a:spcAft>
              <a:buNone/>
            </a:pPr>
            <a:r>
              <a:rPr b="1" lang="en-GB" sz="2000">
                <a:solidFill>
                  <a:srgbClr val="222222"/>
                </a:solidFill>
                <a:highlight>
                  <a:srgbClr val="FFFFFF"/>
                </a:highlight>
              </a:rPr>
              <a:t>Edward Snowden</a:t>
            </a:r>
            <a:endParaRPr b="1" sz="2000">
              <a:solidFill>
                <a:srgbClr val="222222"/>
              </a:solidFill>
              <a:highlight>
                <a:srgbClr val="FFFFFF"/>
              </a:highlight>
            </a:endParaRPr>
          </a:p>
        </p:txBody>
      </p:sp>
      <p:pic>
        <p:nvPicPr>
          <p:cNvPr id="209" name="Google Shape;209;p34"/>
          <p:cNvPicPr preferRelativeResize="0"/>
          <p:nvPr/>
        </p:nvPicPr>
        <p:blipFill>
          <a:blip r:embed="rId3">
            <a:alphaModFix/>
          </a:blip>
          <a:stretch>
            <a:fillRect/>
          </a:stretch>
        </p:blipFill>
        <p:spPr>
          <a:xfrm>
            <a:off x="807625" y="1094075"/>
            <a:ext cx="2018025" cy="2411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3" name="Shape 213"/>
        <p:cNvGrpSpPr/>
        <p:nvPr/>
      </p:nvGrpSpPr>
      <p:grpSpPr>
        <a:xfrm>
          <a:off x="0" y="0"/>
          <a:ext cx="0" cy="0"/>
          <a:chOff x="0" y="0"/>
          <a:chExt cx="0" cy="0"/>
        </a:xfrm>
      </p:grpSpPr>
      <p:pic>
        <p:nvPicPr>
          <p:cNvPr id="214" name="Google Shape;214;p35"/>
          <p:cNvPicPr preferRelativeResize="0"/>
          <p:nvPr/>
        </p:nvPicPr>
        <p:blipFill>
          <a:blip r:embed="rId3">
            <a:alphaModFix/>
          </a:blip>
          <a:stretch>
            <a:fillRect/>
          </a:stretch>
        </p:blipFill>
        <p:spPr>
          <a:xfrm>
            <a:off x="5213350" y="554750"/>
            <a:ext cx="3460700" cy="2283425"/>
          </a:xfrm>
          <a:prstGeom prst="rect">
            <a:avLst/>
          </a:prstGeom>
          <a:noFill/>
          <a:ln>
            <a:noFill/>
          </a:ln>
        </p:spPr>
      </p:pic>
      <p:sp>
        <p:nvSpPr>
          <p:cNvPr id="215" name="Google Shape;215;p35"/>
          <p:cNvSpPr txBox="1"/>
          <p:nvPr/>
        </p:nvSpPr>
        <p:spPr>
          <a:xfrm>
            <a:off x="4867950" y="3044775"/>
            <a:ext cx="3806100" cy="92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t>SHUT UP</a:t>
            </a:r>
            <a:r>
              <a:rPr lang="en-GB" sz="6000"/>
              <a:t> </a:t>
            </a:r>
            <a:endParaRPr sz="6000"/>
          </a:p>
        </p:txBody>
      </p:sp>
      <p:sp>
        <p:nvSpPr>
          <p:cNvPr id="216" name="Google Shape;216;p35"/>
          <p:cNvSpPr txBox="1"/>
          <p:nvPr/>
        </p:nvSpPr>
        <p:spPr>
          <a:xfrm>
            <a:off x="750325" y="473700"/>
            <a:ext cx="3806100" cy="39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 </a:t>
            </a:r>
            <a:r>
              <a:rPr lang="en-GB" sz="1800"/>
              <a:t>DO AS YOU ARE TOLD, OBEY AND FOLLOW THROUGH ON EVERYTHING THAT YOU ARE INSTRUCTED TO BE, DO NOT THINK, YOU ARE NOT A PERSON YOU ARE A NUMBER, YOUR POINT OF VIEW DOES NOT COUNT ONLY THE SUPREME LEADER IS PERMITTED TO THINK, THERE IS NO PRIVACY ONLY TRANSPARENCY, SILENCE IS THE BEST WAY AT ALL TIMES.’</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20" name="Shape 220"/>
        <p:cNvGrpSpPr/>
        <p:nvPr/>
      </p:nvGrpSpPr>
      <p:grpSpPr>
        <a:xfrm>
          <a:off x="0" y="0"/>
          <a:ext cx="0" cy="0"/>
          <a:chOff x="0" y="0"/>
          <a:chExt cx="0" cy="0"/>
        </a:xfrm>
      </p:grpSpPr>
      <p:pic>
        <p:nvPicPr>
          <p:cNvPr id="221" name="Google Shape;221;p36"/>
          <p:cNvPicPr preferRelativeResize="0"/>
          <p:nvPr/>
        </p:nvPicPr>
        <p:blipFill>
          <a:blip r:embed="rId3">
            <a:alphaModFix/>
          </a:blip>
          <a:stretch>
            <a:fillRect/>
          </a:stretch>
        </p:blipFill>
        <p:spPr>
          <a:xfrm>
            <a:off x="152400" y="152400"/>
            <a:ext cx="8839200" cy="451724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5" name="Shape 225"/>
        <p:cNvGrpSpPr/>
        <p:nvPr/>
      </p:nvGrpSpPr>
      <p:grpSpPr>
        <a:xfrm>
          <a:off x="0" y="0"/>
          <a:ext cx="0" cy="0"/>
          <a:chOff x="0" y="0"/>
          <a:chExt cx="0" cy="0"/>
        </a:xfrm>
      </p:grpSpPr>
      <p:pic>
        <p:nvPicPr>
          <p:cNvPr id="226" name="Google Shape;226;p37"/>
          <p:cNvPicPr preferRelativeResize="0"/>
          <p:nvPr/>
        </p:nvPicPr>
        <p:blipFill>
          <a:blip r:embed="rId3">
            <a:alphaModFix/>
          </a:blip>
          <a:stretch>
            <a:fillRect/>
          </a:stretch>
        </p:blipFill>
        <p:spPr>
          <a:xfrm>
            <a:off x="487525" y="152400"/>
            <a:ext cx="8168956" cy="48386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0" name="Shape 230"/>
        <p:cNvGrpSpPr/>
        <p:nvPr/>
      </p:nvGrpSpPr>
      <p:grpSpPr>
        <a:xfrm>
          <a:off x="0" y="0"/>
          <a:ext cx="0" cy="0"/>
          <a:chOff x="0" y="0"/>
          <a:chExt cx="0" cy="0"/>
        </a:xfrm>
      </p:grpSpPr>
      <p:pic>
        <p:nvPicPr>
          <p:cNvPr id="231" name="Google Shape;231;p38"/>
          <p:cNvPicPr preferRelativeResize="0"/>
          <p:nvPr/>
        </p:nvPicPr>
        <p:blipFill>
          <a:blip r:embed="rId3">
            <a:alphaModFix/>
          </a:blip>
          <a:stretch>
            <a:fillRect/>
          </a:stretch>
        </p:blipFill>
        <p:spPr>
          <a:xfrm>
            <a:off x="152400" y="152400"/>
            <a:ext cx="8765275" cy="48386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9"/>
          <p:cNvPicPr preferRelativeResize="0"/>
          <p:nvPr/>
        </p:nvPicPr>
        <p:blipFill>
          <a:blip r:embed="rId3">
            <a:alphaModFix/>
          </a:blip>
          <a:stretch>
            <a:fillRect/>
          </a:stretch>
        </p:blipFill>
        <p:spPr>
          <a:xfrm>
            <a:off x="0" y="0"/>
            <a:ext cx="9143998" cy="51295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40"/>
          <p:cNvPicPr preferRelativeResize="0"/>
          <p:nvPr/>
        </p:nvPicPr>
        <p:blipFill>
          <a:blip r:embed="rId3">
            <a:alphaModFix/>
          </a:blip>
          <a:stretch>
            <a:fillRect/>
          </a:stretch>
        </p:blipFill>
        <p:spPr>
          <a:xfrm>
            <a:off x="-34800" y="-20475"/>
            <a:ext cx="9144001" cy="51452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ctrTitle"/>
          </p:nvPr>
        </p:nvSpPr>
        <p:spPr>
          <a:xfrm>
            <a:off x="311700" y="744575"/>
            <a:ext cx="8520600" cy="100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3000"/>
              <a:t>Acknowledgement of Country</a:t>
            </a:r>
            <a:endParaRPr sz="3000"/>
          </a:p>
        </p:txBody>
      </p:sp>
      <p:sp>
        <p:nvSpPr>
          <p:cNvPr id="69" name="Google Shape;69;p15"/>
          <p:cNvSpPr txBox="1"/>
          <p:nvPr>
            <p:ph idx="1" type="subTitle"/>
          </p:nvPr>
        </p:nvSpPr>
        <p:spPr>
          <a:xfrm>
            <a:off x="933700" y="2059000"/>
            <a:ext cx="7232100" cy="100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800"/>
              <a:t>Alexander Hayes acknowledges that this presentation occurred on the Country of the Whadjuk People of the Noongar / Nyungar Nation in Perth, Western Australia. Alexander</a:t>
            </a:r>
            <a:r>
              <a:rPr lang="en-GB" sz="1800"/>
              <a:t> wishes to acknowledge past, present and future leaders of the Whadjuk People and respect their continuing culture and the contribution they make to the life of this city and this region.</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362275" y="681513"/>
            <a:ext cx="3802650" cy="3780475"/>
          </a:xfrm>
          <a:prstGeom prst="rect">
            <a:avLst/>
          </a:prstGeom>
          <a:noFill/>
          <a:ln>
            <a:noFill/>
          </a:ln>
        </p:spPr>
      </p:pic>
      <p:sp>
        <p:nvSpPr>
          <p:cNvPr id="75" name="Google Shape;75;p16"/>
          <p:cNvSpPr/>
          <p:nvPr/>
        </p:nvSpPr>
        <p:spPr>
          <a:xfrm>
            <a:off x="4504650" y="10375"/>
            <a:ext cx="4639200" cy="5143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txBox="1"/>
          <p:nvPr/>
        </p:nvSpPr>
        <p:spPr>
          <a:xfrm>
            <a:off x="4838050" y="856550"/>
            <a:ext cx="3925500" cy="55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F3F3F3"/>
                </a:solidFill>
                <a:latin typeface="Raleway"/>
                <a:ea typeface="Raleway"/>
                <a:cs typeface="Raleway"/>
                <a:sym typeface="Raleway"/>
              </a:rPr>
              <a:t>‘The Socioethical Implications of Body Worn Computers: An Ethnographic Study’</a:t>
            </a:r>
            <a:endParaRPr b="1" sz="1800">
              <a:solidFill>
                <a:srgbClr val="F3F3F3"/>
              </a:solidFill>
              <a:latin typeface="Raleway"/>
              <a:ea typeface="Raleway"/>
              <a:cs typeface="Raleway"/>
              <a:sym typeface="Raleway"/>
            </a:endParaRPr>
          </a:p>
          <a:p>
            <a:pPr indent="0" lvl="0" marL="0" rtl="0" algn="ctr">
              <a:spcBef>
                <a:spcPts val="0"/>
              </a:spcBef>
              <a:spcAft>
                <a:spcPts val="0"/>
              </a:spcAft>
              <a:buNone/>
            </a:pPr>
            <a:r>
              <a:t/>
            </a:r>
            <a:endParaRPr sz="1800">
              <a:solidFill>
                <a:srgbClr val="EFEFEF"/>
              </a:solidFill>
            </a:endParaRPr>
          </a:p>
          <a:p>
            <a:pPr indent="0" lvl="0" marL="0" rtl="0" algn="ctr">
              <a:spcBef>
                <a:spcPts val="0"/>
              </a:spcBef>
              <a:spcAft>
                <a:spcPts val="0"/>
              </a:spcAft>
              <a:buNone/>
            </a:pPr>
            <a:r>
              <a:rPr lang="en-GB" sz="1200">
                <a:solidFill>
                  <a:srgbClr val="B7B7B7"/>
                </a:solidFill>
              </a:rPr>
              <a:t>- </a:t>
            </a:r>
            <a:r>
              <a:rPr b="1" lang="en-GB" sz="1200">
                <a:solidFill>
                  <a:srgbClr val="F3F3F3"/>
                </a:solidFill>
              </a:rPr>
              <a:t>50 interviews with international leaders</a:t>
            </a:r>
            <a:r>
              <a:rPr b="1" lang="en-GB" sz="1200">
                <a:solidFill>
                  <a:srgbClr val="B7B7B7"/>
                </a:solidFill>
              </a:rPr>
              <a:t> </a:t>
            </a:r>
            <a:r>
              <a:rPr lang="en-GB" sz="1200">
                <a:solidFill>
                  <a:srgbClr val="B7B7B7"/>
                </a:solidFill>
              </a:rPr>
              <a:t>- engineering, policing, surveillance studies, national security, cyber-crimes, information systems, education and human computing industry.</a:t>
            </a:r>
            <a:r>
              <a:rPr lang="en-GB" sz="1200">
                <a:solidFill>
                  <a:srgbClr val="EFEFEF"/>
                </a:solidFill>
              </a:rPr>
              <a:t> </a:t>
            </a:r>
            <a:endParaRPr sz="1200">
              <a:solidFill>
                <a:srgbClr val="EFEFEF"/>
              </a:solidFill>
            </a:endParaRPr>
          </a:p>
        </p:txBody>
      </p:sp>
      <p:sp>
        <p:nvSpPr>
          <p:cNvPr id="77" name="Google Shape;77;p16"/>
          <p:cNvSpPr txBox="1"/>
          <p:nvPr/>
        </p:nvSpPr>
        <p:spPr>
          <a:xfrm>
            <a:off x="5249975" y="3398975"/>
            <a:ext cx="3415200" cy="106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sz="1200">
                <a:solidFill>
                  <a:srgbClr val="999999"/>
                </a:solidFill>
              </a:rPr>
              <a:t>privacy, security, society, implications, control, power, place, care, convenience, engineering, corporations, law, regulation, innovation, veillance, wearable computing</a:t>
            </a:r>
            <a:endParaRPr i="1" sz="1200">
              <a:solidFill>
                <a:srgbClr val="9999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1885827" y="0"/>
            <a:ext cx="5372333" cy="5143500"/>
          </a:xfrm>
          <a:prstGeom prst="rect">
            <a:avLst/>
          </a:prstGeom>
          <a:noFill/>
          <a:ln>
            <a:noFill/>
          </a:ln>
        </p:spPr>
      </p:pic>
      <p:sp>
        <p:nvSpPr>
          <p:cNvPr id="83" name="Google Shape;83;p17"/>
          <p:cNvSpPr/>
          <p:nvPr/>
        </p:nvSpPr>
        <p:spPr>
          <a:xfrm>
            <a:off x="4422587" y="1836950"/>
            <a:ext cx="298800" cy="319500"/>
          </a:xfrm>
          <a:prstGeom prst="ellipse">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7" name="Shape 87"/>
        <p:cNvGrpSpPr/>
        <p:nvPr/>
      </p:nvGrpSpPr>
      <p:grpSpPr>
        <a:xfrm>
          <a:off x="0" y="0"/>
          <a:ext cx="0" cy="0"/>
          <a:chOff x="0" y="0"/>
          <a:chExt cx="0" cy="0"/>
        </a:xfrm>
      </p:grpSpPr>
      <p:pic>
        <p:nvPicPr>
          <p:cNvPr id="88" name="Google Shape;88;p18">
            <a:hlinkClick r:id="rId3"/>
          </p:cNvPr>
          <p:cNvPicPr preferRelativeResize="0"/>
          <p:nvPr/>
        </p:nvPicPr>
        <p:blipFill>
          <a:blip r:embed="rId4">
            <a:alphaModFix/>
          </a:blip>
          <a:stretch>
            <a:fillRect/>
          </a:stretch>
        </p:blipFill>
        <p:spPr>
          <a:xfrm>
            <a:off x="776288" y="447675"/>
            <a:ext cx="7591425" cy="4248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2" name="Shape 92"/>
        <p:cNvGrpSpPr/>
        <p:nvPr/>
      </p:nvGrpSpPr>
      <p:grpSpPr>
        <a:xfrm>
          <a:off x="0" y="0"/>
          <a:ext cx="0" cy="0"/>
          <a:chOff x="0" y="0"/>
          <a:chExt cx="0" cy="0"/>
        </a:xfrm>
      </p:grpSpPr>
      <p:pic>
        <p:nvPicPr>
          <p:cNvPr id="93" name="Google Shape;93;p19">
            <a:hlinkClick r:id="rId3"/>
          </p:cNvPr>
          <p:cNvPicPr preferRelativeResize="0"/>
          <p:nvPr/>
        </p:nvPicPr>
        <p:blipFill>
          <a:blip r:embed="rId4">
            <a:alphaModFix/>
          </a:blip>
          <a:stretch>
            <a:fillRect/>
          </a:stretch>
        </p:blipFill>
        <p:spPr>
          <a:xfrm>
            <a:off x="419100" y="461963"/>
            <a:ext cx="8305800" cy="4219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7" name="Shape 97"/>
        <p:cNvGrpSpPr/>
        <p:nvPr/>
      </p:nvGrpSpPr>
      <p:grpSpPr>
        <a:xfrm>
          <a:off x="0" y="0"/>
          <a:ext cx="0" cy="0"/>
          <a:chOff x="0" y="0"/>
          <a:chExt cx="0" cy="0"/>
        </a:xfrm>
      </p:grpSpPr>
      <p:pic>
        <p:nvPicPr>
          <p:cNvPr id="98" name="Google Shape;98;p20">
            <a:hlinkClick r:id="rId3"/>
          </p:cNvPr>
          <p:cNvPicPr preferRelativeResize="0"/>
          <p:nvPr/>
        </p:nvPicPr>
        <p:blipFill>
          <a:blip r:embed="rId4">
            <a:alphaModFix/>
          </a:blip>
          <a:stretch>
            <a:fillRect/>
          </a:stretch>
        </p:blipFill>
        <p:spPr>
          <a:xfrm>
            <a:off x="468425" y="193175"/>
            <a:ext cx="8315325" cy="4638675"/>
          </a:xfrm>
          <a:prstGeom prst="rect">
            <a:avLst/>
          </a:prstGeom>
          <a:noFill/>
          <a:ln>
            <a:noFill/>
          </a:ln>
        </p:spPr>
      </p:pic>
      <p:sp>
        <p:nvSpPr>
          <p:cNvPr id="99" name="Google Shape;99;p20"/>
          <p:cNvSpPr txBox="1"/>
          <p:nvPr/>
        </p:nvSpPr>
        <p:spPr>
          <a:xfrm>
            <a:off x="2176500" y="3955250"/>
            <a:ext cx="4211700" cy="515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2400">
                <a:solidFill>
                  <a:srgbClr val="FFFFFF"/>
                </a:solidFill>
              </a:rPr>
              <a:t>ALL UNDER ONE CCTV</a:t>
            </a:r>
            <a:endParaRPr b="1" sz="24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3" name="Shape 103"/>
        <p:cNvGrpSpPr/>
        <p:nvPr/>
      </p:nvGrpSpPr>
      <p:grpSpPr>
        <a:xfrm>
          <a:off x="0" y="0"/>
          <a:ext cx="0" cy="0"/>
          <a:chOff x="0" y="0"/>
          <a:chExt cx="0" cy="0"/>
        </a:xfrm>
      </p:grpSpPr>
      <p:sp>
        <p:nvSpPr>
          <p:cNvPr id="104" name="Google Shape;104;p21"/>
          <p:cNvSpPr txBox="1"/>
          <p:nvPr/>
        </p:nvSpPr>
        <p:spPr>
          <a:xfrm>
            <a:off x="4846725" y="4036775"/>
            <a:ext cx="3988500" cy="515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1800">
                <a:solidFill>
                  <a:srgbClr val="FFFFFF"/>
                </a:solidFill>
              </a:rPr>
              <a:t>Broome, Western Australia</a:t>
            </a:r>
            <a:endParaRPr b="1" sz="1800">
              <a:solidFill>
                <a:srgbClr val="FFFFFF"/>
              </a:solidFill>
            </a:endParaRPr>
          </a:p>
          <a:p>
            <a:pPr indent="0" lvl="0" marL="0" rtl="0" algn="r">
              <a:spcBef>
                <a:spcPts val="0"/>
              </a:spcBef>
              <a:spcAft>
                <a:spcPts val="0"/>
              </a:spcAft>
              <a:buNone/>
            </a:pPr>
            <a:r>
              <a:rPr b="1" lang="en-GB">
                <a:solidFill>
                  <a:srgbClr val="FFFFFF"/>
                </a:solidFill>
              </a:rPr>
              <a:t>Tuesday 22nd October 2019</a:t>
            </a:r>
            <a:endParaRPr b="1">
              <a:solidFill>
                <a:srgbClr val="FFFFFF"/>
              </a:solidFill>
            </a:endParaRPr>
          </a:p>
        </p:txBody>
      </p:sp>
      <p:pic>
        <p:nvPicPr>
          <p:cNvPr id="105" name="Google Shape;105;p21"/>
          <p:cNvPicPr preferRelativeResize="0"/>
          <p:nvPr/>
        </p:nvPicPr>
        <p:blipFill>
          <a:blip r:embed="rId3">
            <a:alphaModFix/>
          </a:blip>
          <a:stretch>
            <a:fillRect/>
          </a:stretch>
        </p:blipFill>
        <p:spPr>
          <a:xfrm>
            <a:off x="478050" y="295850"/>
            <a:ext cx="4093951" cy="4551798"/>
          </a:xfrm>
          <a:prstGeom prst="rect">
            <a:avLst/>
          </a:prstGeom>
          <a:noFill/>
          <a:ln>
            <a:noFill/>
          </a:ln>
        </p:spPr>
      </p:pic>
      <p:pic>
        <p:nvPicPr>
          <p:cNvPr id="106" name="Google Shape;106;p21"/>
          <p:cNvPicPr preferRelativeResize="0"/>
          <p:nvPr/>
        </p:nvPicPr>
        <p:blipFill>
          <a:blip r:embed="rId4">
            <a:alphaModFix/>
          </a:blip>
          <a:stretch>
            <a:fillRect/>
          </a:stretch>
        </p:blipFill>
        <p:spPr>
          <a:xfrm>
            <a:off x="4846725" y="295850"/>
            <a:ext cx="3988625" cy="3364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